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83121"/>
  </p:normalViewPr>
  <p:slideViewPr>
    <p:cSldViewPr snapToGrid="0">
      <p:cViewPr varScale="1">
        <p:scale>
          <a:sx n="61" d="100"/>
          <a:sy n="61" d="100"/>
        </p:scale>
        <p:origin x="7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7ACC4-A970-F44F-B9D3-C24D3C6894A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CF257-1B15-E846-95F9-99090729D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2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10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40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80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41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2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3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9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FCF257-1B15-E846-95F9-99090729D2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2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84024-01B5-56CD-819A-190DABC6E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A451A-7B8D-C2CC-5F8D-0E89D4606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96AE8-EE26-CEEE-4962-6BCB2B4F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16350-1050-D5FC-DFF8-939EF564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A78B3-2BBD-7727-FA61-4BDA4CB4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7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E4F0-8840-8B3B-B624-444090DD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BA026-D47F-C063-BF66-DB6D52C08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E64BF-672C-547D-7842-98D29EFB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4FF54-F1A0-BD30-3D23-626614409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92B8-8F8D-F378-C83E-129B3CD6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7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B44AF-24CB-3D6E-1F14-1E46BA531E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438C2-BED4-FBA6-8678-2E3B93808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1FA15-E92B-F206-77F5-58030F45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889D3-F6CE-9B82-1411-05092D91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E0C8D-799F-B07F-5BA2-B939221D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28EBD-7EB7-54A7-13B0-E8D2836B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9419A-81BC-3E9D-7756-08FCF283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46F71-7676-954E-6A73-AAF99D08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0B522-4D19-C97C-A9F5-8AEAF9D5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14BF-0CA5-0645-AF52-A214DAD9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5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832E-5BCD-23AC-B8B7-C6EB41A1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CF6F0-B181-C5BD-24A1-6BA6617B6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D8D5F-1AE0-C590-2512-871AD364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03E58-0A51-CC83-E963-5E936047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51565-00C4-D4C5-0A98-9F97C01D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8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BAB6A-39A9-E52B-DA90-237518EE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F1E2A-A04A-F491-7A9B-9E85FA6CB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C999D-FD81-88C7-BC3D-70CD1FCC4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DBB1E-DE73-FBC6-0565-EC90C378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6CC50-76DD-5A42-DEBB-16100B72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3CC2C-3A20-2F30-0F41-DEE63045C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5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A930-1FBD-A47E-916D-EBAEAD0DE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FB845-57C9-2780-9A3D-58488E688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51A45-711E-4C3C-493C-647165E4F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899DC-9AA4-A864-B38A-193914ECB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16321-D865-E0B9-D43D-A30382863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16773-12A5-9B29-55A1-9303648A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BB52E-D493-9CB4-F0C7-8B2DA1B91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FB52D5-90C5-1AAA-8E58-9C5E4C81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8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FC9A2-38CC-C94E-9258-07EE4941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4B2CDE-E477-19C6-77C3-D16A517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EE460-80F0-3E3A-DFF1-679484C9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B8F0E-0550-E295-AB14-AB55599C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9B149-3F02-544A-AC07-9E23FC3E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0F924-1EEB-049C-DEBF-77495F4F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A2F9D-5E02-D5D7-EAF1-9887C607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1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FFBC4-9F6F-9322-9CCB-A8A216DE7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55679-630E-5E70-B30B-6A9A2CA08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8B338-CA9B-76C7-BBAD-634F4CFF0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F97AA-EA3A-1A36-4701-8712D4CF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0BA34-BD17-BB76-14A0-0BE22964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A693F-A67F-105F-0CB5-0D5C34314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E5A-5BA5-02DD-17CC-68AD1AF0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13AE9-72D7-A02A-7BAE-8DD54DFC4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53C58-E6A1-81A0-9CB1-6C2A27334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8B9FE-98DC-9BCD-86CC-9C3DEA0E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C4AEF-2CBD-A8FC-1BA9-3CA1C0663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D64CB-9E6D-B14F-DD33-A2990FC3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7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D05C5C-A16A-E8B9-17DB-6CBCEB764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49206-E8FB-D767-80F7-121CE738D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0F438-9182-18C2-5F4A-EA2641571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EB7D-D153-154A-BBF2-848012041E2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2E925-2230-F88C-534F-5A52087E2F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8592A-669A-E4F3-B7E1-6EEB55F58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C82D-5256-9C4C-9158-FDDD40A70D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C36D11-A319-9417-E555-031BD071237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90341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NONCONFIDENTIAL // EXTERNAL</a:t>
            </a:r>
          </a:p>
        </p:txBody>
      </p:sp>
    </p:spTree>
    <p:extLst>
      <p:ext uri="{BB962C8B-B14F-4D97-AF65-F5344CB8AC3E}">
        <p14:creationId xmlns:p14="http://schemas.microsoft.com/office/powerpoint/2010/main" val="297990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4994C-99EE-DB26-EF21-D051E4197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95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Decentralization, Blockchains and Smart Contracts: </a:t>
            </a:r>
            <a:br>
              <a:rPr lang="en-US" b="1" dirty="0"/>
            </a:br>
            <a:r>
              <a:rPr lang="en-US" b="1" dirty="0"/>
              <a:t>Innovation, Inspiration, and Economic Reality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50534-53F8-E4EE-C451-59429A90D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073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Hanna </a:t>
            </a:r>
            <a:r>
              <a:rPr lang="en-US" sz="3200" dirty="0" err="1"/>
              <a:t>Halaburda</a:t>
            </a:r>
            <a:r>
              <a:rPr lang="en-US" sz="3200" dirty="0"/>
              <a:t> (New York University)</a:t>
            </a:r>
          </a:p>
        </p:txBody>
      </p:sp>
    </p:spTree>
    <p:extLst>
      <p:ext uri="{BB962C8B-B14F-4D97-AF65-F5344CB8AC3E}">
        <p14:creationId xmlns:p14="http://schemas.microsoft.com/office/powerpoint/2010/main" val="145077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49E4-A296-F6FD-3E87-1053576B5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Bitcoin Blockchain: A Success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94E4E-F88F-5811-606D-1C706256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36701"/>
            <a:ext cx="10515600" cy="4995862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Technological Achievement: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Permissionless, decentralized ledger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Resistant to double-spending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for decentralized digital currency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Demonstrated Feasibility: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successful cryptocurrency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Inspired pursuit of permissionless, decentralized ledgers in other context (</a:t>
            </a:r>
            <a:r>
              <a:rPr lang="en-US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</a:t>
            </a:r>
            <a:r>
              <a:rPr lang="en-US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DAOs, Web3)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B15453-A0AA-60E4-1EB5-51183083A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475" y="1690688"/>
            <a:ext cx="5192975" cy="16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8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0C05-4E04-B137-FE5D-4008D818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Bitcoin’s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477E6-4C83-DB98-1EB3-1918888BD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15" y="2056605"/>
            <a:ext cx="10515600" cy="4351338"/>
          </a:xfrm>
        </p:spPr>
        <p:txBody>
          <a:bodyPr/>
          <a:lstStyle/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Imperfections of the Protocol: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Double-spending issues in many altcoins (</a:t>
            </a:r>
            <a:r>
              <a:rPr lang="en-US" dirty="0" err="1"/>
              <a:t>e.g.,Ethereum</a:t>
            </a:r>
            <a:r>
              <a:rPr lang="en-US" dirty="0"/>
              <a:t> Classic, Bitcoin Gold)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Numerous failed blockchain projects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High Operational Costs: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Energy-intensive Proof of Work (</a:t>
            </a:r>
            <a:r>
              <a:rPr lang="en-US" dirty="0" err="1"/>
              <a:t>PoW</a:t>
            </a:r>
            <a:r>
              <a:rPr lang="en-US" dirty="0"/>
              <a:t>)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Congestion on limited thruput network -&gt; high transaction fees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ADF3907-7943-3E5B-FAA3-32C6B45D6B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9090" y="6176963"/>
            <a:ext cx="840291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505B62"/>
                </a:solidFill>
                <a:latin typeface="Open Sans" panose="020B0606030504020204" pitchFamily="34" charset="0"/>
              </a:rPr>
              <a:t>Joshua S. Gans, Hanna </a:t>
            </a:r>
            <a:r>
              <a:rPr lang="en-US" altLang="en-US" sz="1200" dirty="0" err="1">
                <a:solidFill>
                  <a:srgbClr val="505B62"/>
                </a:solidFill>
                <a:latin typeface="Open Sans" panose="020B0606030504020204" pitchFamily="34" charset="0"/>
              </a:rPr>
              <a:t>Halaburda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"Zero Cost" Majority Attacks on Permissionless Proof of Work Blockchains.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Manag. Sci. 70(6)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: 4155-4165 (2024)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9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28B0-87B6-A69D-1CAD-1F718D2C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Blockchain Technology: </a:t>
            </a:r>
            <a:br>
              <a:rPr lang="en-US" dirty="0"/>
            </a:br>
            <a:r>
              <a:rPr lang="en-US" dirty="0"/>
              <a:t>Broader Applications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C179C-3124-5B1E-5C9F-47FC7F239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378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Broader Applications: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Supply chain management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Healthcare records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Governance systems (e.g. DAOs)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Integration Challenges: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Need to connect with off-chain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Strong re-centralization forces and decreased resilience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Economic and Technical Drivers of Centralization: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Market forces favor centralized entities, due to network effects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Technical hurdles in maintaining decentralized networks, due to coordination and communication costs</a:t>
            </a:r>
          </a:p>
          <a:p>
            <a:r>
              <a:rPr lang="en-US" b="1" dirty="0"/>
              <a:t>Historical Promises of Decentralization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Technology vs incentives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EE3EB6-8604-FA00-B293-8AF57D5A9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900" y="6362058"/>
            <a:ext cx="4991099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Yannis Bakos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, Hanna </a:t>
            </a:r>
            <a:r>
              <a:rPr kumimoji="0" lang="en-US" altLang="en-US" sz="1200" b="0" i="0" strike="noStrike" cap="none" normalizeH="0" baseline="0" dirty="0" err="1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Halaburda</a:t>
            </a:r>
            <a:b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The Problem of Credible Decentralization in DAOs.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altLang="en-US" sz="1200" dirty="0">
                <a:solidFill>
                  <a:srgbClr val="7D848A"/>
                </a:solidFill>
                <a:latin typeface="Open Sans" panose="020B0606030504020204" pitchFamily="34" charset="0"/>
              </a:rPr>
              <a:t>SSRN</a:t>
            </a:r>
            <a:r>
              <a:rPr lang="en-US" altLang="en-US" sz="1200" dirty="0">
                <a:solidFill>
                  <a:srgbClr val="505B62"/>
                </a:solidFill>
                <a:latin typeface="Open Sans" panose="020B0606030504020204" pitchFamily="34" charset="0"/>
              </a:rPr>
              <a:t>,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(2023)</a:t>
            </a:r>
            <a:endParaRPr kumimoji="0" lang="en-US" altLang="en-US" sz="2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2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73CE-7340-45B5-3E07-C472D997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Markets vs. Old-Market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A810-3F7F-FF8E-6A1C-21B2A7A19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Creation of New Markets and Assets: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Example: Collectibles (NFTs), </a:t>
            </a:r>
            <a:r>
              <a:rPr lang="en-US" dirty="0" err="1"/>
              <a:t>DeFi</a:t>
            </a:r>
            <a:endParaRPr lang="en-US" dirty="0"/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Failure to Solve Existing Problems: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Blockchain hasn’t addressed traditional market inefficiencies</a:t>
            </a:r>
          </a:p>
          <a:p>
            <a:pPr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Overambitious Goals: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“Decentralize everything” was too ambitious a burden for Bitcoin’s shoulders</a:t>
            </a:r>
          </a:p>
          <a:p>
            <a:pPr>
              <a:lnSpc>
                <a:spcPct val="13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7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6086-9DE8-5E31-C0C3-DD85FE6DF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Contracts: Strengths and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4E55A-21C8-1820-E165-F455C40A4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Strengths:</a:t>
            </a:r>
          </a:p>
          <a:p>
            <a:pPr lvl="1"/>
            <a:r>
              <a:rPr lang="en-US" dirty="0"/>
              <a:t>Automation of transactions</a:t>
            </a:r>
          </a:p>
          <a:p>
            <a:pPr lvl="1"/>
            <a:r>
              <a:rPr lang="en-US" dirty="0"/>
              <a:t>Efficiency in specific use cases (e.g., trading functions)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Restrictions:</a:t>
            </a:r>
          </a:p>
          <a:p>
            <a:pPr lvl="1"/>
            <a:r>
              <a:rPr lang="en-US" dirty="0"/>
              <a:t>Limited applicability across diverse scenarios</a:t>
            </a:r>
          </a:p>
          <a:p>
            <a:pPr lvl="1"/>
            <a:r>
              <a:rPr lang="en-US" dirty="0"/>
              <a:t>Dependence on reliable oracles</a:t>
            </a:r>
          </a:p>
          <a:p>
            <a:pPr lvl="1"/>
            <a:r>
              <a:rPr lang="en-US" dirty="0"/>
              <a:t>Complexity in implementation</a:t>
            </a:r>
          </a:p>
          <a:p>
            <a:pPr lvl="1"/>
            <a:r>
              <a:rPr lang="en-US" dirty="0"/>
              <a:t>High up-front cost in creation for complex uses</a:t>
            </a: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DE7A5E-C7B0-B383-B9BE-AEFD6B748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918" y="6262044"/>
            <a:ext cx="10692992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Hanna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Halaburda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 ,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Natalia Levina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Semi Min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Digitization of Transaction Terms within TCE: Strong Smart Contract as a New Mode of Transaction Governance.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MISQ. 48(2)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: 825-846 (2024)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6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92C42-6AA2-C0B2-1ED6-35AC5E59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682"/>
            <a:ext cx="10515600" cy="1325563"/>
          </a:xfrm>
        </p:spPr>
        <p:txBody>
          <a:bodyPr/>
          <a:lstStyle/>
          <a:p>
            <a:r>
              <a:rPr lang="en-US" dirty="0"/>
              <a:t>Permissionless vs. Permissioned Blockchains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4CDB4-A497-4929-3103-2483ECAE0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437" y="1233488"/>
            <a:ext cx="9491663" cy="45672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Permissionless Blockchains:</a:t>
            </a:r>
          </a:p>
          <a:p>
            <a:pPr lvl="1"/>
            <a:r>
              <a:rPr lang="en-US" dirty="0"/>
              <a:t>e.g., Bitcoin, Ethereum</a:t>
            </a:r>
          </a:p>
          <a:p>
            <a:pPr lvl="1"/>
            <a:r>
              <a:rPr lang="en-US" dirty="0"/>
              <a:t>Operate without external authority</a:t>
            </a:r>
          </a:p>
          <a:p>
            <a:pPr lvl="1"/>
            <a:r>
              <a:rPr lang="en-US" dirty="0"/>
              <a:t>Limited in solving pre-existing problems</a:t>
            </a:r>
          </a:p>
          <a:p>
            <a:pPr lvl="1"/>
            <a:r>
              <a:rPr lang="en-US" dirty="0"/>
              <a:t>Very costly – whether </a:t>
            </a:r>
            <a:r>
              <a:rPr lang="en-US" dirty="0" err="1"/>
              <a:t>PoS</a:t>
            </a:r>
            <a:r>
              <a:rPr lang="en-US" dirty="0"/>
              <a:t> or </a:t>
            </a:r>
            <a:r>
              <a:rPr lang="en-US" dirty="0" err="1"/>
              <a:t>PoW</a:t>
            </a:r>
            <a:endParaRPr lang="en-US" dirty="0"/>
          </a:p>
          <a:p>
            <a:pPr lvl="1"/>
            <a:r>
              <a:rPr lang="en-US" dirty="0"/>
              <a:t>Subject to re-centralization incentives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Permissioned Blockchains:</a:t>
            </a:r>
          </a:p>
          <a:p>
            <a:pPr lvl="1"/>
            <a:r>
              <a:rPr lang="en-US" dirty="0"/>
              <a:t>Cheaper and more secure</a:t>
            </a:r>
          </a:p>
          <a:p>
            <a:pPr lvl="1"/>
            <a:r>
              <a:rPr lang="en-US" dirty="0"/>
              <a:t>With some minimal levels of trust in the punishment for wrongdoing </a:t>
            </a:r>
          </a:p>
          <a:p>
            <a:pPr lvl="2"/>
            <a:r>
              <a:rPr lang="en-US" dirty="0"/>
              <a:t>courts, public opinion</a:t>
            </a:r>
          </a:p>
          <a:p>
            <a:pPr lvl="1"/>
            <a:r>
              <a:rPr lang="en-US" dirty="0"/>
              <a:t>May be more decentralized than permissionless</a:t>
            </a:r>
          </a:p>
          <a:p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7AD7671-9B89-B768-819B-0A4578793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9025" y="6362058"/>
            <a:ext cx="8562975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Yannis Bakos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, Hanna </a:t>
            </a:r>
            <a:r>
              <a:rPr kumimoji="0" lang="en-US" altLang="en-US" sz="1200" b="0" i="0" strike="noStrike" cap="none" normalizeH="0" baseline="0" dirty="0" err="1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Halaburda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Christoph Müller-Bloch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 </a:t>
            </a:r>
            <a:b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When permissioned blockchains deliver more decentralization than permissionless.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Commun. ACM 64(2)</a:t>
            </a:r>
            <a:r>
              <a:rPr lang="en-US" altLang="en-US" sz="1200" dirty="0">
                <a:solidFill>
                  <a:srgbClr val="505B62"/>
                </a:solidFill>
                <a:latin typeface="Open Sans" panose="020B0606030504020204" pitchFamily="34" charset="0"/>
              </a:rPr>
              <a:t>,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(2021)</a:t>
            </a:r>
            <a:endParaRPr kumimoji="0" lang="en-US" altLang="en-US" sz="2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D67410-47AB-3C71-E026-0B274B229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9025" y="5915782"/>
            <a:ext cx="8562975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7D848A"/>
                </a:solidFill>
                <a:effectLst/>
                <a:latin typeface="Open Sans" panose="020B0606030504020204" pitchFamily="34" charset="0"/>
              </a:rPr>
              <a:t>Yannis Bakos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, Hanna </a:t>
            </a:r>
            <a:r>
              <a:rPr kumimoji="0" lang="en-US" altLang="en-US" sz="1200" b="0" i="0" strike="noStrike" cap="none" normalizeH="0" baseline="0" dirty="0" err="1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Halaburda</a:t>
            </a:r>
            <a:b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1" i="0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Permissioned vs Permissionless Blockchain Platforms: Tradeoffs in Trust and Performance.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altLang="en-US" sz="1200" dirty="0">
                <a:solidFill>
                  <a:srgbClr val="7D848A"/>
                </a:solidFill>
                <a:latin typeface="Open Sans" panose="020B0606030504020204" pitchFamily="34" charset="0"/>
              </a:rPr>
              <a:t>SSRN</a:t>
            </a:r>
            <a:r>
              <a:rPr lang="en-US" altLang="en-US" sz="1200" dirty="0">
                <a:solidFill>
                  <a:srgbClr val="505B62"/>
                </a:solidFill>
                <a:latin typeface="Open Sans" panose="020B0606030504020204" pitchFamily="34" charset="0"/>
              </a:rPr>
              <a:t>,</a:t>
            </a:r>
            <a:r>
              <a:rPr kumimoji="0" lang="en-US" altLang="en-US" sz="1200" b="0" i="0" strike="noStrike" cap="none" normalizeH="0" baseline="0" dirty="0">
                <a:ln>
                  <a:noFill/>
                </a:ln>
                <a:solidFill>
                  <a:srgbClr val="505B62"/>
                </a:solidFill>
                <a:effectLst/>
                <a:latin typeface="Open Sans" panose="020B0606030504020204" pitchFamily="34" charset="0"/>
              </a:rPr>
              <a:t> (2023)</a:t>
            </a:r>
            <a:endParaRPr kumimoji="0" lang="en-US" altLang="en-US" sz="2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48A63-705D-07C7-B3B1-DA5A9A3A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Even Need a Blockchain?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962F4-821A-C91D-C7EF-A9F3A50BB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631"/>
            <a:ext cx="10763250" cy="43513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Improving Market Efficiency:</a:t>
            </a:r>
          </a:p>
          <a:p>
            <a:pPr lvl="1"/>
            <a:r>
              <a:rPr lang="en-US" dirty="0"/>
              <a:t>Benefits from digitization and automation via smart contracts</a:t>
            </a:r>
          </a:p>
          <a:p>
            <a:pPr lvl="1"/>
            <a:r>
              <a:rPr lang="en-US" dirty="0"/>
              <a:t>Is blockchain necessary?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Censorship Resistance:</a:t>
            </a:r>
          </a:p>
          <a:p>
            <a:pPr lvl="1"/>
            <a:r>
              <a:rPr lang="en-US" dirty="0"/>
              <a:t>Originally designed for censorship resistance</a:t>
            </a:r>
          </a:p>
          <a:p>
            <a:pPr lvl="1"/>
            <a:r>
              <a:rPr lang="en-US" dirty="0"/>
              <a:t>Is censorship resistance a primary need in financial systems?</a:t>
            </a:r>
          </a:p>
          <a:p>
            <a:r>
              <a:rPr lang="en-US" b="1" dirty="0"/>
              <a:t>Payment Systems without Blockchain</a:t>
            </a:r>
          </a:p>
          <a:p>
            <a:pPr lvl="1"/>
            <a:r>
              <a:rPr lang="en-US" dirty="0"/>
              <a:t>Pix (Brazil), Faster Payments (UK), UPI (India), </a:t>
            </a:r>
            <a:r>
              <a:rPr lang="en-US" dirty="0" err="1"/>
              <a:t>Interac</a:t>
            </a:r>
            <a:r>
              <a:rPr lang="en-US" dirty="0"/>
              <a:t> (Canada), Swish (Sweden)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9A816D-9B91-6BF7-874F-318568F95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637" y="5349875"/>
            <a:ext cx="1676400" cy="1143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8DD73F-3DB6-D71E-6056-45B31679E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7025" y="5349875"/>
            <a:ext cx="1625600" cy="1143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AC9AA4-8D34-9BBF-6A3A-121182D1AB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1062" y="5611019"/>
            <a:ext cx="16764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3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24CE-1E58-273A-045B-9C1141EB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Blockchain: </a:t>
            </a:r>
            <a:br>
              <a:rPr lang="en-US" dirty="0"/>
            </a:br>
            <a:r>
              <a:rPr lang="en-US" dirty="0"/>
              <a:t>Fuel for Innovation or Overhyped Disruption?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20634-50D9-F7AE-651F-C67100F97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25563"/>
            <a:ext cx="11658599" cy="50323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Catalyst for Innovation: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Blockchain hype has sparked a wave of creativity and innovation.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Inspiration from blockchain has propelled the development of systems aimed at decentralization and trustless transactions.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Real-World Limitations: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Despite its promise, large-scale adoption in financial systems is limited by practical, economic, and technological constraints.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Key features like decentralization often face re-centralization pressures.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Smart contracts applicable in narrow conditions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High cost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Value of Hype: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It has reshaped expectations and advanced other tech solutions, even if much of blockchain's original technology may not directly translate to traditional financial systems.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5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61F5A86415C042BBB11A8A40582D0E" ma:contentTypeVersion="14" ma:contentTypeDescription="Create a new document." ma:contentTypeScope="" ma:versionID="1b83f7d072127eecf87c8a6d311ac3ae">
  <xsd:schema xmlns:xsd="http://www.w3.org/2001/XMLSchema" xmlns:xs="http://www.w3.org/2001/XMLSchema" xmlns:p="http://schemas.microsoft.com/office/2006/metadata/properties" xmlns:ns2="c59dc4ef-cf81-4291-9909-b0892da85409" xmlns:ns3="37c40529-e599-47f1-b5fa-5ed709e1ed8e" targetNamespace="http://schemas.microsoft.com/office/2006/metadata/properties" ma:root="true" ma:fieldsID="be85bb685754bd2982a0134d0d089acc" ns2:_="" ns3:_="">
    <xsd:import namespace="c59dc4ef-cf81-4291-9909-b0892da85409"/>
    <xsd:import namespace="37c40529-e599-47f1-b5fa-5ed709e1ed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dc4ef-cf81-4291-9909-b0892da854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c40529-e599-47f1-b5fa-5ed709e1ed8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14c6d68-0d70-422b-b0fb-970ae446fe96}" ma:internalName="TaxCatchAll" ma:showField="CatchAllData" ma:web="37c40529-e599-47f1-b5fa-5ed709e1ed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c40529-e599-47f1-b5fa-5ed709e1ed8e" xsi:nil="true"/>
    <lcf76f155ced4ddcb4097134ff3c332f xmlns="c59dc4ef-cf81-4291-9909-b0892da85409">
      <Terms xmlns="http://schemas.microsoft.com/office/infopath/2007/PartnerControls"/>
    </lcf76f155ced4ddcb4097134ff3c332f>
    <SharedWithUsers xmlns="37c40529-e599-47f1-b5fa-5ed709e1ed8e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89A6A70-DFED-46D3-9135-301CDC9C66E7}"/>
</file>

<file path=customXml/itemProps2.xml><?xml version="1.0" encoding="utf-8"?>
<ds:datastoreItem xmlns:ds="http://schemas.openxmlformats.org/officeDocument/2006/customXml" ds:itemID="{4F62C8B7-1D5B-4175-B41C-09F0BE83B11F}"/>
</file>

<file path=customXml/itemProps3.xml><?xml version="1.0" encoding="utf-8"?>
<ds:datastoreItem xmlns:ds="http://schemas.openxmlformats.org/officeDocument/2006/customXml" ds:itemID="{5DA60B08-2E1E-4DB4-A8E2-846016E0D12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668</Words>
  <Application>Microsoft Office PowerPoint</Application>
  <PresentationFormat>Widescreen</PresentationFormat>
  <Paragraphs>92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Open Sans</vt:lpstr>
      <vt:lpstr>Symbol</vt:lpstr>
      <vt:lpstr>Times New Roman</vt:lpstr>
      <vt:lpstr>Office Theme</vt:lpstr>
      <vt:lpstr>Decentralization, Blockchains and Smart Contracts:  Innovation, Inspiration, and Economic Reality</vt:lpstr>
      <vt:lpstr>Bitcoin Blockchain: A Success Story</vt:lpstr>
      <vt:lpstr>Bitcoin’s Limitations</vt:lpstr>
      <vt:lpstr>General Blockchain Technology:  Broader Applications and Challenges</vt:lpstr>
      <vt:lpstr>New Markets vs. Old-Market Problems</vt:lpstr>
      <vt:lpstr>Smart Contracts: Strengths and Restrictions</vt:lpstr>
      <vt:lpstr>Permissionless vs. Permissioned Blockchains</vt:lpstr>
      <vt:lpstr>Do We Even Need a Blockchain?</vt:lpstr>
      <vt:lpstr>Blockchain:  Fuel for Innovation or Overhyped Disruption?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Decentralization, Blockchains and Smart Contracts:  Inspiration for Improvement</dc:title>
  <dc:creator>Microsoft Office User</dc:creator>
  <cp:lastModifiedBy>Saas, Darcy</cp:lastModifiedBy>
  <cp:revision>7</cp:revision>
  <cp:lastPrinted>2024-11-12T16:30:07Z</cp:lastPrinted>
  <dcterms:created xsi:type="dcterms:W3CDTF">2024-11-11T18:26:24Z</dcterms:created>
  <dcterms:modified xsi:type="dcterms:W3CDTF">2024-11-13T15:58:58Z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1c2f0d-b3ff-4d77-9838-7b0e82bdd7ab_Enabled">
    <vt:lpwstr>true</vt:lpwstr>
  </property>
  <property fmtid="{D5CDD505-2E9C-101B-9397-08002B2CF9AE}" pid="3" name="MSIP_Label_b51c2f0d-b3ff-4d77-9838-7b0e82bdd7ab_SetDate">
    <vt:lpwstr>2024-11-13T15:58:54Z</vt:lpwstr>
  </property>
  <property fmtid="{D5CDD505-2E9C-101B-9397-08002B2CF9AE}" pid="4" name="MSIP_Label_b51c2f0d-b3ff-4d77-9838-7b0e82bdd7ab_Method">
    <vt:lpwstr>Privileged</vt:lpwstr>
  </property>
  <property fmtid="{D5CDD505-2E9C-101B-9397-08002B2CF9AE}" pid="5" name="MSIP_Label_b51c2f0d-b3ff-4d77-9838-7b0e82bdd7ab_Name">
    <vt:lpwstr>b51c2f0d-b3ff-4d77-9838-7b0e82bdd7ab</vt:lpwstr>
  </property>
  <property fmtid="{D5CDD505-2E9C-101B-9397-08002B2CF9AE}" pid="6" name="MSIP_Label_b51c2f0d-b3ff-4d77-9838-7b0e82bdd7ab_SiteId">
    <vt:lpwstr>b397c653-5b19-463f-b9fc-af658ded9128</vt:lpwstr>
  </property>
  <property fmtid="{D5CDD505-2E9C-101B-9397-08002B2CF9AE}" pid="7" name="MSIP_Label_b51c2f0d-b3ff-4d77-9838-7b0e82bdd7ab_ActionId">
    <vt:lpwstr>0fe05e8d-0e69-4140-8af7-004997dc45ae</vt:lpwstr>
  </property>
  <property fmtid="{D5CDD505-2E9C-101B-9397-08002B2CF9AE}" pid="8" name="MSIP_Label_b51c2f0d-b3ff-4d77-9838-7b0e82bdd7ab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NONCONFIDENTIAL // EXTERNAL</vt:lpwstr>
  </property>
  <property fmtid="{D5CDD505-2E9C-101B-9397-08002B2CF9AE}" pid="11" name="ContentTypeId">
    <vt:lpwstr>0x010100E661F5A86415C042BBB11A8A40582D0E</vt:lpwstr>
  </property>
  <property fmtid="{D5CDD505-2E9C-101B-9397-08002B2CF9AE}" pid="12" name="Order">
    <vt:r8>238600</vt:r8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_SourceUrl">
    <vt:lpwstr/>
  </property>
  <property fmtid="{D5CDD505-2E9C-101B-9397-08002B2CF9AE}" pid="16" name="_SharedFileIndex">
    <vt:lpwstr/>
  </property>
  <property fmtid="{D5CDD505-2E9C-101B-9397-08002B2CF9AE}" pid="17" name="ComplianceAssetId">
    <vt:lpwstr/>
  </property>
  <property fmtid="{D5CDD505-2E9C-101B-9397-08002B2CF9AE}" pid="18" name="TemplateUrl">
    <vt:lpwstr/>
  </property>
  <property fmtid="{D5CDD505-2E9C-101B-9397-08002B2CF9AE}" pid="19" name="_ExtendedDescription">
    <vt:lpwstr/>
  </property>
  <property fmtid="{D5CDD505-2E9C-101B-9397-08002B2CF9AE}" pid="20" name="TriggerFlowInfo">
    <vt:lpwstr/>
  </property>
  <property fmtid="{D5CDD505-2E9C-101B-9397-08002B2CF9AE}" pid="21" name="MediaServiceImageTags">
    <vt:lpwstr/>
  </property>
</Properties>
</file>