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12.xml" ContentType="application/vnd.openxmlformats-officedocument.presentationml.notesSlide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3"/>
  </p:notesMasterIdLst>
  <p:sldIdLst>
    <p:sldId id="257" r:id="rId2"/>
    <p:sldId id="332" r:id="rId3"/>
    <p:sldId id="310" r:id="rId4"/>
    <p:sldId id="315" r:id="rId5"/>
    <p:sldId id="333" r:id="rId6"/>
    <p:sldId id="314" r:id="rId7"/>
    <p:sldId id="323" r:id="rId8"/>
    <p:sldId id="329" r:id="rId9"/>
    <p:sldId id="330" r:id="rId10"/>
    <p:sldId id="325" r:id="rId11"/>
    <p:sldId id="331" r:id="rId12"/>
    <p:sldId id="322" r:id="rId13"/>
    <p:sldId id="334" r:id="rId14"/>
    <p:sldId id="342" r:id="rId15"/>
    <p:sldId id="343" r:id="rId16"/>
    <p:sldId id="335" r:id="rId17"/>
    <p:sldId id="341" r:id="rId18"/>
    <p:sldId id="337" r:id="rId19"/>
    <p:sldId id="338" r:id="rId20"/>
    <p:sldId id="339" r:id="rId21"/>
    <p:sldId id="340" r:id="rId22"/>
  </p:sldIdLst>
  <p:sldSz cx="9144000" cy="6858000" type="screen4x3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ckson, Osborne A" initials="OAJ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7839" autoAdjust="0"/>
  </p:normalViewPr>
  <p:slideViewPr>
    <p:cSldViewPr>
      <p:cViewPr varScale="1">
        <p:scale>
          <a:sx n="99" d="100"/>
          <a:sy n="99" d="100"/>
        </p:scale>
        <p:origin x="8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7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2509959692538433E-2"/>
          <c:y val="0.16371018921142316"/>
          <c:w val="0.61605396981627292"/>
          <c:h val="0.64291808673169581"/>
        </c:manualLayout>
      </c:layout>
      <c:lineChart>
        <c:grouping val="standard"/>
        <c:varyColors val="0"/>
        <c:ser>
          <c:idx val="1"/>
          <c:order val="0"/>
          <c:tx>
            <c:strRef>
              <c:f>Sheet1!$A$3</c:f>
              <c:strCache>
                <c:ptCount val="1"/>
                <c:pt idx="0">
                  <c:v>NE - Sheltered Families</c:v>
                </c:pt>
              </c:strCache>
            </c:strRef>
          </c:tx>
          <c:cat>
            <c:strRef>
              <c:f>Sheet1!$B$1:$I$1</c:f>
              <c:strCach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strCache>
            </c:strRef>
          </c:cat>
          <c:val>
            <c:numRef>
              <c:f>Sheet1!$B$3:$I$3</c:f>
              <c:numCache>
                <c:formatCode>General</c:formatCode>
                <c:ptCount val="8"/>
                <c:pt idx="0">
                  <c:v>7.6495860000000002</c:v>
                </c:pt>
                <c:pt idx="1">
                  <c:v>8.3423320000000007</c:v>
                </c:pt>
                <c:pt idx="2">
                  <c:v>9.1095439999999996</c:v>
                </c:pt>
                <c:pt idx="3">
                  <c:v>9.8941210000000002</c:v>
                </c:pt>
                <c:pt idx="4">
                  <c:v>9.8627990000000008</c:v>
                </c:pt>
                <c:pt idx="5">
                  <c:v>10.39794</c:v>
                </c:pt>
                <c:pt idx="6">
                  <c:v>11.504300000000001</c:v>
                </c:pt>
                <c:pt idx="7">
                  <c:v>12.767760000000001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Sheet1!$A$5</c:f>
              <c:strCache>
                <c:ptCount val="1"/>
                <c:pt idx="0">
                  <c:v>NE - Sheltered Individuals</c:v>
                </c:pt>
              </c:strCache>
            </c:strRef>
          </c:tx>
          <c:marker>
            <c:symbol val="square"/>
            <c:size val="7"/>
          </c:marker>
          <c:cat>
            <c:strRef>
              <c:f>Sheet1!$B$1:$I$1</c:f>
              <c:strCach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strCache>
            </c:strRef>
          </c:cat>
          <c:val>
            <c:numRef>
              <c:f>Sheet1!$B$5:$I$5</c:f>
              <c:numCache>
                <c:formatCode>General</c:formatCode>
                <c:ptCount val="8"/>
                <c:pt idx="0">
                  <c:v>8.6510420000000003</c:v>
                </c:pt>
                <c:pt idx="1">
                  <c:v>7.9880810000000002</c:v>
                </c:pt>
                <c:pt idx="2">
                  <c:v>8.2500350000000005</c:v>
                </c:pt>
                <c:pt idx="3">
                  <c:v>7.6530300000000002</c:v>
                </c:pt>
                <c:pt idx="4">
                  <c:v>7.5932820000000003</c:v>
                </c:pt>
                <c:pt idx="5">
                  <c:v>7.5513469999999998</c:v>
                </c:pt>
                <c:pt idx="6">
                  <c:v>7.9250030000000002</c:v>
                </c:pt>
                <c:pt idx="7">
                  <c:v>7.9744029999999997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US - Sheltered Individuals</c:v>
                </c:pt>
              </c:strCache>
            </c:strRef>
          </c:tx>
          <c:spPr>
            <a:ln>
              <a:solidFill>
                <a:schemeClr val="accent4"/>
              </a:solidFill>
              <a:prstDash val="dash"/>
            </a:ln>
          </c:spPr>
          <c:marker>
            <c:symbol val="square"/>
            <c:size val="7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cat>
            <c:strRef>
              <c:f>Sheet1!$B$1:$I$1</c:f>
              <c:strCach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strCache>
            </c:strRef>
          </c:cat>
          <c:val>
            <c:numRef>
              <c:f>Sheet1!$B$4:$I$4</c:f>
              <c:numCache>
                <c:formatCode>General</c:formatCode>
                <c:ptCount val="8"/>
                <c:pt idx="0">
                  <c:v>7.0318079999999998</c:v>
                </c:pt>
                <c:pt idx="1">
                  <c:v>6.710426</c:v>
                </c:pt>
                <c:pt idx="2">
                  <c:v>7.0011390000000002</c:v>
                </c:pt>
                <c:pt idx="3">
                  <c:v>6.8203009999999997</c:v>
                </c:pt>
                <c:pt idx="4">
                  <c:v>6.5741350000000001</c:v>
                </c:pt>
                <c:pt idx="5">
                  <c:v>6.3063479999999998</c:v>
                </c:pt>
                <c:pt idx="6">
                  <c:v>6.380903</c:v>
                </c:pt>
                <c:pt idx="7">
                  <c:v>6.5242399999999998</c:v>
                </c:pt>
              </c:numCache>
            </c:numRef>
          </c:val>
          <c:smooth val="0"/>
        </c:ser>
        <c:ser>
          <c:idx val="0"/>
          <c:order val="3"/>
          <c:tx>
            <c:strRef>
              <c:f>Sheet1!$A$2</c:f>
              <c:strCache>
                <c:ptCount val="1"/>
                <c:pt idx="0">
                  <c:v>US - Sheltered Families</c:v>
                </c:pt>
              </c:strCache>
            </c:strRef>
          </c:tx>
          <c:spPr>
            <a:ln>
              <a:solidFill>
                <a:schemeClr val="accent2"/>
              </a:solidFill>
              <a:prstDash val="dash"/>
            </a:ln>
          </c:spPr>
          <c:marker>
            <c:symbol val="square"/>
            <c:size val="7"/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marker>
          <c:cat>
            <c:strRef>
              <c:f>Sheet1!$B$1:$I$1</c:f>
              <c:strCach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5.9103440000000003</c:v>
                </c:pt>
                <c:pt idx="1">
                  <c:v>5.9610849999999997</c:v>
                </c:pt>
                <c:pt idx="2">
                  <c:v>6.094112</c:v>
                </c:pt>
                <c:pt idx="3">
                  <c:v>6.1704480000000004</c:v>
                </c:pt>
                <c:pt idx="4">
                  <c:v>5.9666699999999997</c:v>
                </c:pt>
                <c:pt idx="5">
                  <c:v>6.0623579999999997</c:v>
                </c:pt>
                <c:pt idx="6">
                  <c:v>6.0378040000000004</c:v>
                </c:pt>
                <c:pt idx="7">
                  <c:v>6.002815</c:v>
                </c:pt>
              </c:numCache>
            </c:numRef>
          </c:val>
          <c:smooth val="0"/>
        </c:ser>
        <c:ser>
          <c:idx val="6"/>
          <c:order val="4"/>
          <c:tx>
            <c:strRef>
              <c:f>Sheet1!$A$8</c:f>
              <c:strCache>
                <c:ptCount val="1"/>
                <c:pt idx="0">
                  <c:v>US - Unsheltered Individuals</c:v>
                </c:pt>
              </c:strCache>
            </c:strRef>
          </c:tx>
          <c:spPr>
            <a:ln>
              <a:solidFill>
                <a:schemeClr val="bg1">
                  <a:lumMod val="65000"/>
                </a:schemeClr>
              </a:solidFill>
              <a:prstDash val="dash"/>
            </a:ln>
          </c:spPr>
          <c:marker>
            <c:symbol val="triangle"/>
            <c:size val="7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c:spPr>
          </c:marker>
          <c:cat>
            <c:strRef>
              <c:f>Sheet1!$B$1:$I$1</c:f>
              <c:strCach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strCache>
            </c:strRef>
          </c:cat>
          <c:val>
            <c:numRef>
              <c:f>Sheet1!$B$8:$I$8</c:f>
              <c:numCache>
                <c:formatCode>General</c:formatCode>
                <c:ptCount val="8"/>
                <c:pt idx="0">
                  <c:v>6.6086119999999999</c:v>
                </c:pt>
                <c:pt idx="1">
                  <c:v>6.5727710000000004</c:v>
                </c:pt>
                <c:pt idx="2">
                  <c:v>5.743036</c:v>
                </c:pt>
                <c:pt idx="3">
                  <c:v>5.9094790000000001</c:v>
                </c:pt>
                <c:pt idx="4">
                  <c:v>5.8074570000000003</c:v>
                </c:pt>
                <c:pt idx="5">
                  <c:v>5.803725</c:v>
                </c:pt>
                <c:pt idx="6">
                  <c:v>5.162979</c:v>
                </c:pt>
                <c:pt idx="7">
                  <c:v>4.7025459999999999</c:v>
                </c:pt>
              </c:numCache>
            </c:numRef>
          </c:val>
          <c:smooth val="0"/>
        </c:ser>
        <c:ser>
          <c:idx val="7"/>
          <c:order val="5"/>
          <c:tx>
            <c:strRef>
              <c:f>Sheet1!$A$9</c:f>
              <c:strCache>
                <c:ptCount val="1"/>
                <c:pt idx="0">
                  <c:v>NE - Unsheltered Individuals</c:v>
                </c:pt>
              </c:strCache>
            </c:strRef>
          </c:tx>
          <c:spPr>
            <a:ln>
              <a:solidFill>
                <a:schemeClr val="bg1">
                  <a:lumMod val="65000"/>
                </a:schemeClr>
              </a:solidFill>
            </a:ln>
          </c:spPr>
          <c:marker>
            <c:symbol val="triangle"/>
            <c:size val="7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c:spPr>
          </c:marker>
          <c:cat>
            <c:strRef>
              <c:f>Sheet1!$B$1:$I$1</c:f>
              <c:strCach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strCache>
            </c:strRef>
          </c:cat>
          <c:val>
            <c:numRef>
              <c:f>Sheet1!$B$9:$I$9</c:f>
              <c:numCache>
                <c:formatCode>General</c:formatCode>
                <c:ptCount val="8"/>
                <c:pt idx="0">
                  <c:v>1.9223760000000001</c:v>
                </c:pt>
                <c:pt idx="1">
                  <c:v>1.53346</c:v>
                </c:pt>
                <c:pt idx="2">
                  <c:v>1.2455240000000001</c:v>
                </c:pt>
                <c:pt idx="3">
                  <c:v>1.265021</c:v>
                </c:pt>
                <c:pt idx="4">
                  <c:v>1.154377</c:v>
                </c:pt>
                <c:pt idx="5">
                  <c:v>1.1976249999999999</c:v>
                </c:pt>
                <c:pt idx="6">
                  <c:v>1.446064</c:v>
                </c:pt>
                <c:pt idx="7">
                  <c:v>1.290808</c:v>
                </c:pt>
              </c:numCache>
            </c:numRef>
          </c:val>
          <c:smooth val="0"/>
        </c:ser>
        <c:ser>
          <c:idx val="4"/>
          <c:order val="6"/>
          <c:tx>
            <c:strRef>
              <c:f>Sheet1!$A$6</c:f>
              <c:strCache>
                <c:ptCount val="1"/>
                <c:pt idx="0">
                  <c:v>US - Unsheltered Families</c:v>
                </c:pt>
              </c:strCache>
            </c:strRef>
          </c:tx>
          <c:spPr>
            <a:ln>
              <a:solidFill>
                <a:schemeClr val="accent5"/>
              </a:solidFill>
              <a:prstDash val="dash"/>
            </a:ln>
          </c:spPr>
          <c:marker>
            <c:symbol val="triangle"/>
            <c:size val="7"/>
            <c:spPr>
              <a:solidFill>
                <a:schemeClr val="accent5"/>
              </a:solidFill>
              <a:ln>
                <a:solidFill>
                  <a:schemeClr val="accent5"/>
                </a:solidFill>
              </a:ln>
            </c:spPr>
          </c:marker>
          <c:cat>
            <c:strRef>
              <c:f>Sheet1!$B$1:$I$1</c:f>
              <c:strCach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strCache>
            </c:strRef>
          </c:cat>
          <c:val>
            <c:numRef>
              <c:f>Sheet1!$B$6:$I$6</c:f>
              <c:numCache>
                <c:formatCode>General</c:formatCode>
                <c:ptCount val="8"/>
                <c:pt idx="0">
                  <c:v>1.879586</c:v>
                </c:pt>
                <c:pt idx="1">
                  <c:v>1.779779</c:v>
                </c:pt>
                <c:pt idx="2">
                  <c:v>1.6325499999999999</c:v>
                </c:pt>
                <c:pt idx="3">
                  <c:v>1.6008560000000001</c:v>
                </c:pt>
                <c:pt idx="4">
                  <c:v>1.542562</c:v>
                </c:pt>
                <c:pt idx="5">
                  <c:v>1.501598</c:v>
                </c:pt>
                <c:pt idx="6">
                  <c:v>0.92989670000000002</c:v>
                </c:pt>
                <c:pt idx="7">
                  <c:v>0.72477619999999998</c:v>
                </c:pt>
              </c:numCache>
            </c:numRef>
          </c:val>
          <c:smooth val="0"/>
        </c:ser>
        <c:ser>
          <c:idx val="5"/>
          <c:order val="7"/>
          <c:tx>
            <c:strRef>
              <c:f>Sheet1!$A$7</c:f>
              <c:strCache>
                <c:ptCount val="1"/>
                <c:pt idx="0">
                  <c:v>NE - Unsheltered Families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ymbol val="triangle"/>
            <c:size val="7"/>
            <c:spPr>
              <a:solidFill>
                <a:schemeClr val="accent5"/>
              </a:solidFill>
              <a:ln>
                <a:solidFill>
                  <a:schemeClr val="accent5"/>
                </a:solidFill>
              </a:ln>
            </c:spPr>
          </c:marker>
          <c:cat>
            <c:strRef>
              <c:f>Sheet1!$B$1:$I$1</c:f>
              <c:strCach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strCache>
            </c:strRef>
          </c:cat>
          <c:val>
            <c:numRef>
              <c:f>Sheet1!$B$7:$I$7</c:f>
              <c:numCache>
                <c:formatCode>General</c:formatCode>
                <c:ptCount val="8"/>
                <c:pt idx="0">
                  <c:v>0.61698109999999995</c:v>
                </c:pt>
                <c:pt idx="1">
                  <c:v>0.22105820000000001</c:v>
                </c:pt>
                <c:pt idx="2">
                  <c:v>0.13816010000000001</c:v>
                </c:pt>
                <c:pt idx="3">
                  <c:v>0.14032739999999999</c:v>
                </c:pt>
                <c:pt idx="4">
                  <c:v>0.14730869999999999</c:v>
                </c:pt>
                <c:pt idx="5">
                  <c:v>8.3682800000000002E-2</c:v>
                </c:pt>
                <c:pt idx="6">
                  <c:v>0.14822659999999999</c:v>
                </c:pt>
                <c:pt idx="7">
                  <c:v>0.13078380000000001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7692080"/>
        <c:axId val="307693648"/>
      </c:lineChart>
      <c:catAx>
        <c:axId val="307692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prstDash val="dash"/>
          </a:ln>
        </c:spPr>
        <c:txPr>
          <a:bodyPr/>
          <a:lstStyle/>
          <a:p>
            <a:pPr>
              <a:defRPr sz="1400">
                <a:solidFill>
                  <a:schemeClr val="tx1"/>
                </a:solidFill>
              </a:defRPr>
            </a:pPr>
            <a:endParaRPr lang="en-US"/>
          </a:p>
        </c:txPr>
        <c:crossAx val="307693648"/>
        <c:crosses val="autoZero"/>
        <c:auto val="1"/>
        <c:lblAlgn val="ctr"/>
        <c:lblOffset val="100"/>
        <c:noMultiLvlLbl val="0"/>
      </c:catAx>
      <c:valAx>
        <c:axId val="3076936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07692080"/>
        <c:crosses val="autoZero"/>
        <c:crossBetween val="between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69480631327334086"/>
          <c:y val="0.16393465742155364"/>
          <c:w val="0.29774700037495311"/>
          <c:h val="0.64146511536804174"/>
        </c:manualLayout>
      </c:layout>
      <c:overlay val="0"/>
      <c:spPr>
        <a:solidFill>
          <a:schemeClr val="bg1"/>
        </a:solidFill>
        <a:ln>
          <a:solidFill>
            <a:schemeClr val="tx1"/>
          </a:solidFill>
        </a:ln>
      </c:spPr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581388263967002E-2"/>
          <c:y val="0.16371018921142316"/>
          <c:w val="0.92855396981627292"/>
          <c:h val="0.65286833548791479"/>
        </c:manualLayout>
      </c:layout>
      <c:lineChart>
        <c:grouping val="standard"/>
        <c:varyColors val="0"/>
        <c:ser>
          <c:idx val="4"/>
          <c:order val="0"/>
          <c:tx>
            <c:strRef>
              <c:f>Sheet1!$A$6</c:f>
              <c:strCache>
                <c:ptCount val="1"/>
                <c:pt idx="0">
                  <c:v>Washington, DC</c:v>
                </c:pt>
              </c:strCache>
            </c:strRef>
          </c:tx>
          <c:cat>
            <c:strRef>
              <c:f>Sheet1!$B$1:$I$1</c:f>
              <c:strCach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strCache>
            </c:strRef>
          </c:cat>
          <c:val>
            <c:numRef>
              <c:f>Sheet1!$B$6:$I$6</c:f>
              <c:numCache>
                <c:formatCode>General</c:formatCode>
                <c:ptCount val="8"/>
                <c:pt idx="0">
                  <c:v>27.90719</c:v>
                </c:pt>
                <c:pt idx="1">
                  <c:v>31.642299999999999</c:v>
                </c:pt>
                <c:pt idx="2">
                  <c:v>38.735080000000004</c:v>
                </c:pt>
                <c:pt idx="3">
                  <c:v>41.688009999999998</c:v>
                </c:pt>
                <c:pt idx="4">
                  <c:v>43.325000000000003</c:v>
                </c:pt>
                <c:pt idx="5">
                  <c:v>50.185809999999996</c:v>
                </c:pt>
                <c:pt idx="6">
                  <c:v>48.820619999999998</c:v>
                </c:pt>
                <c:pt idx="7">
                  <c:v>57.596600000000002</c:v>
                </c:pt>
              </c:numCache>
            </c:numRef>
          </c:val>
          <c:smooth val="0"/>
        </c:ser>
        <c:ser>
          <c:idx val="5"/>
          <c:order val="1"/>
          <c:tx>
            <c:strRef>
              <c:f>Sheet1!$A$7</c:f>
              <c:strCache>
                <c:ptCount val="1"/>
                <c:pt idx="0">
                  <c:v>New York, NY</c:v>
                </c:pt>
              </c:strCache>
            </c:strRef>
          </c:tx>
          <c:cat>
            <c:strRef>
              <c:f>Sheet1!$B$1:$I$1</c:f>
              <c:strCach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strCache>
            </c:strRef>
          </c:cat>
          <c:val>
            <c:numRef>
              <c:f>Sheet1!$B$7:$I$7</c:f>
              <c:numCache>
                <c:formatCode>General</c:formatCode>
                <c:ptCount val="8"/>
                <c:pt idx="0">
                  <c:v>36.206409999999998</c:v>
                </c:pt>
                <c:pt idx="1">
                  <c:v>37.51397</c:v>
                </c:pt>
                <c:pt idx="2">
                  <c:v>38.313609999999997</c:v>
                </c:pt>
                <c:pt idx="3">
                  <c:v>40.521970000000003</c:v>
                </c:pt>
                <c:pt idx="4">
                  <c:v>36.36797</c:v>
                </c:pt>
                <c:pt idx="5">
                  <c:v>39.600029999999997</c:v>
                </c:pt>
                <c:pt idx="6">
                  <c:v>46.929630000000003</c:v>
                </c:pt>
                <c:pt idx="7">
                  <c:v>49.031460000000003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Sheet1!$A$3</c:f>
              <c:strCache>
                <c:ptCount val="1"/>
                <c:pt idx="0">
                  <c:v>Massachusetts</c:v>
                </c:pt>
              </c:strCache>
            </c:strRef>
          </c:tx>
          <c:cat>
            <c:strRef>
              <c:f>Sheet1!$B$1:$I$1</c:f>
              <c:strCach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strCache>
            </c:strRef>
          </c:cat>
          <c:val>
            <c:numRef>
              <c:f>Sheet1!$B$3:$I$3</c:f>
              <c:numCache>
                <c:formatCode>General</c:formatCode>
                <c:ptCount val="8"/>
                <c:pt idx="0">
                  <c:v>10.159280000000001</c:v>
                </c:pt>
                <c:pt idx="1">
                  <c:v>11.1517</c:v>
                </c:pt>
                <c:pt idx="2">
                  <c:v>12.73779</c:v>
                </c:pt>
                <c:pt idx="3">
                  <c:v>15.40507</c:v>
                </c:pt>
                <c:pt idx="4">
                  <c:v>15.56047</c:v>
                </c:pt>
                <c:pt idx="5">
                  <c:v>16.830359999999999</c:v>
                </c:pt>
                <c:pt idx="6">
                  <c:v>18.327960000000001</c:v>
                </c:pt>
                <c:pt idx="7">
                  <c:v>21.402709999999999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Vermont</c:v>
                </c:pt>
              </c:strCache>
            </c:strRef>
          </c:tx>
          <c:cat>
            <c:strRef>
              <c:f>Sheet1!$B$1:$I$1</c:f>
              <c:strCach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strCache>
            </c:strRef>
          </c:cat>
          <c:val>
            <c:numRef>
              <c:f>Sheet1!$B$5:$I$5</c:f>
              <c:numCache>
                <c:formatCode>General</c:formatCode>
                <c:ptCount val="8"/>
                <c:pt idx="0">
                  <c:v>5.4532540000000003</c:v>
                </c:pt>
                <c:pt idx="1">
                  <c:v>4.7264200000000001</c:v>
                </c:pt>
                <c:pt idx="2">
                  <c:v>7.7782770000000001</c:v>
                </c:pt>
                <c:pt idx="3">
                  <c:v>6.4877789999999997</c:v>
                </c:pt>
                <c:pt idx="4">
                  <c:v>7.7899269999999996</c:v>
                </c:pt>
                <c:pt idx="5">
                  <c:v>7.2507979999999996</c:v>
                </c:pt>
                <c:pt idx="6">
                  <c:v>11.533770000000001</c:v>
                </c:pt>
                <c:pt idx="7">
                  <c:v>11.0444</c:v>
                </c:pt>
              </c:numCache>
            </c:numRef>
          </c:val>
          <c:smooth val="0"/>
        </c:ser>
        <c:ser>
          <c:idx val="0"/>
          <c:order val="4"/>
          <c:tx>
            <c:strRef>
              <c:f>Sheet1!$A$2</c:f>
              <c:strCache>
                <c:ptCount val="1"/>
                <c:pt idx="0">
                  <c:v>United States</c:v>
                </c:pt>
              </c:strCache>
            </c:strRef>
          </c:tx>
          <c:cat>
            <c:strRef>
              <c:f>Sheet1!$B$1:$I$1</c:f>
              <c:strCach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5.9103440000000003</c:v>
                </c:pt>
                <c:pt idx="1">
                  <c:v>5.9610849999999997</c:v>
                </c:pt>
                <c:pt idx="2">
                  <c:v>6.094112</c:v>
                </c:pt>
                <c:pt idx="3">
                  <c:v>6.1704480000000004</c:v>
                </c:pt>
                <c:pt idx="4">
                  <c:v>5.9666699999999997</c:v>
                </c:pt>
                <c:pt idx="5">
                  <c:v>6.0623579999999997</c:v>
                </c:pt>
                <c:pt idx="6">
                  <c:v>6.0378040000000004</c:v>
                </c:pt>
                <c:pt idx="7">
                  <c:v>6.002815</c:v>
                </c:pt>
              </c:numCache>
            </c:numRef>
          </c:val>
          <c:smooth val="0"/>
        </c:ser>
        <c:ser>
          <c:idx val="2"/>
          <c:order val="5"/>
          <c:tx>
            <c:strRef>
              <c:f>Sheet1!$A$4</c:f>
              <c:strCache>
                <c:ptCount val="1"/>
                <c:pt idx="0">
                  <c:v>NE less MA &amp; VT</c:v>
                </c:pt>
              </c:strCache>
            </c:strRef>
          </c:tx>
          <c:spPr>
            <a:ln>
              <a:solidFill>
                <a:schemeClr val="accent3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strCache>
            </c:strRef>
          </c:cat>
          <c:val>
            <c:numRef>
              <c:f>Sheet1!$B$4:$I$4</c:f>
              <c:numCache>
                <c:formatCode>0.00</c:formatCode>
                <c:ptCount val="8"/>
                <c:pt idx="0">
                  <c:v>5.6047996805770639</c:v>
                </c:pt>
                <c:pt idx="1">
                  <c:v>6.1459969122189539</c:v>
                </c:pt>
                <c:pt idx="2">
                  <c:v>5.9673804646816713</c:v>
                </c:pt>
                <c:pt idx="3">
                  <c:v>5.2155611160132072</c:v>
                </c:pt>
                <c:pt idx="4">
                  <c:v>4.8719902957214245</c:v>
                </c:pt>
                <c:pt idx="5">
                  <c:v>4.8006850635690173</c:v>
                </c:pt>
                <c:pt idx="6">
                  <c:v>5.2341100953968676</c:v>
                </c:pt>
                <c:pt idx="7">
                  <c:v>4.9461142633160922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7687376"/>
        <c:axId val="307689728"/>
      </c:lineChart>
      <c:catAx>
        <c:axId val="3076873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solidFill>
                  <a:schemeClr val="tx1"/>
                </a:solidFill>
              </a:defRPr>
            </a:pPr>
            <a:endParaRPr lang="en-US"/>
          </a:p>
        </c:txPr>
        <c:crossAx val="307689728"/>
        <c:crosses val="autoZero"/>
        <c:auto val="1"/>
        <c:lblAlgn val="ctr"/>
        <c:lblOffset val="100"/>
        <c:noMultiLvlLbl val="0"/>
      </c:catAx>
      <c:valAx>
        <c:axId val="3076897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07687376"/>
        <c:crosses val="autoZero"/>
        <c:crossBetween val="between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6.2365837082864639E-2"/>
          <c:y val="0.18134759274493673"/>
          <c:w val="0.21448666572928385"/>
          <c:h val="0.22302346535041329"/>
        </c:manualLayout>
      </c:layout>
      <c:overlay val="0"/>
      <c:spPr>
        <a:solidFill>
          <a:schemeClr val="bg1"/>
        </a:solidFill>
        <a:ln>
          <a:solidFill>
            <a:schemeClr val="tx1"/>
          </a:solidFill>
        </a:ln>
      </c:spPr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552832458442694"/>
          <c:y val="7.6333939026852413E-2"/>
          <c:w val="0.7512737314085739"/>
          <c:h val="0.7168499899051080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United States</c:v>
                </c:pt>
              </c:strCache>
            </c:strRef>
          </c:tx>
          <c:invertIfNegative val="0"/>
          <c:cat>
            <c:strRef>
              <c:f>Sheet1!$B$1:$I$1</c:f>
              <c:strCache>
                <c:ptCount val="8"/>
                <c:pt idx="0">
                  <c:v>Unaccompanied Youth</c:v>
                </c:pt>
                <c:pt idx="1">
                  <c:v>Veteran</c:v>
                </c:pt>
                <c:pt idx="2">
                  <c:v>Domestic Violence</c:v>
                </c:pt>
                <c:pt idx="3">
                  <c:v>Chronic</c:v>
                </c:pt>
                <c:pt idx="4">
                  <c:v>Substance Abuse</c:v>
                </c:pt>
                <c:pt idx="5">
                  <c:v>Mentally Ill</c:v>
                </c:pt>
                <c:pt idx="6">
                  <c:v>Families</c:v>
                </c:pt>
                <c:pt idx="7">
                  <c:v>Sheltered</c:v>
                </c:pt>
              </c:strCache>
            </c:strRef>
          </c:cat>
          <c:val>
            <c:numRef>
              <c:f>Sheet1!$B$2:$I$2</c:f>
              <c:numCache>
                <c:formatCode>0.0%</c:formatCode>
                <c:ptCount val="8"/>
                <c:pt idx="0">
                  <c:v>7.8151999999999999E-2</c:v>
                </c:pt>
                <c:pt idx="1">
                  <c:v>8.6326E-2</c:v>
                </c:pt>
                <c:pt idx="2">
                  <c:v>0.1005871</c:v>
                </c:pt>
                <c:pt idx="3">
                  <c:v>0.171905</c:v>
                </c:pt>
                <c:pt idx="4">
                  <c:v>0.2018761</c:v>
                </c:pt>
                <c:pt idx="5">
                  <c:v>0.20241899999999999</c:v>
                </c:pt>
                <c:pt idx="6">
                  <c:v>0.37387969999999998</c:v>
                </c:pt>
                <c:pt idx="7">
                  <c:v>0.6933513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New England</c:v>
                </c:pt>
              </c:strCache>
            </c:strRef>
          </c:tx>
          <c:invertIfNegative val="0"/>
          <c:cat>
            <c:strRef>
              <c:f>Sheet1!$B$1:$I$1</c:f>
              <c:strCache>
                <c:ptCount val="8"/>
                <c:pt idx="0">
                  <c:v>Unaccompanied Youth</c:v>
                </c:pt>
                <c:pt idx="1">
                  <c:v>Veteran</c:v>
                </c:pt>
                <c:pt idx="2">
                  <c:v>Domestic Violence</c:v>
                </c:pt>
                <c:pt idx="3">
                  <c:v>Chronic</c:v>
                </c:pt>
                <c:pt idx="4">
                  <c:v>Substance Abuse</c:v>
                </c:pt>
                <c:pt idx="5">
                  <c:v>Mentally Ill</c:v>
                </c:pt>
                <c:pt idx="6">
                  <c:v>Families</c:v>
                </c:pt>
                <c:pt idx="7">
                  <c:v>Sheltered</c:v>
                </c:pt>
              </c:strCache>
            </c:strRef>
          </c:cat>
          <c:val>
            <c:numRef>
              <c:f>Sheet1!$B$3:$I$3</c:f>
              <c:numCache>
                <c:formatCode>0.0%</c:formatCode>
                <c:ptCount val="8"/>
                <c:pt idx="0">
                  <c:v>4.0690900000000002E-2</c:v>
                </c:pt>
                <c:pt idx="1">
                  <c:v>6.4847299999999997E-2</c:v>
                </c:pt>
                <c:pt idx="2">
                  <c:v>9.8223599999999994E-2</c:v>
                </c:pt>
                <c:pt idx="3">
                  <c:v>0.17195279999999999</c:v>
                </c:pt>
                <c:pt idx="4">
                  <c:v>0.1948491</c:v>
                </c:pt>
                <c:pt idx="5">
                  <c:v>0.22078800000000001</c:v>
                </c:pt>
                <c:pt idx="6">
                  <c:v>0.58196570000000003</c:v>
                </c:pt>
                <c:pt idx="7">
                  <c:v>0.93585960000000001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7689336"/>
        <c:axId val="307692472"/>
      </c:barChart>
      <c:catAx>
        <c:axId val="307689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07692472"/>
        <c:crosses val="autoZero"/>
        <c:auto val="1"/>
        <c:lblAlgn val="ctr"/>
        <c:lblOffset val="100"/>
        <c:noMultiLvlLbl val="0"/>
      </c:catAx>
      <c:valAx>
        <c:axId val="307692472"/>
        <c:scaling>
          <c:orientation val="minMax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07689336"/>
        <c:crosses val="autoZero"/>
        <c:crossBetween val="between"/>
        <c:majorUnit val="0.25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84126403317232401"/>
          <c:y val="0.67903351504138909"/>
          <c:w val="0.11639526676812458"/>
          <c:h val="9.3164142943670508E-2"/>
        </c:manualLayout>
      </c:layout>
      <c:overlay val="0"/>
      <c:spPr>
        <a:solidFill>
          <a:schemeClr val="bg1"/>
        </a:solidFill>
        <a:ln>
          <a:solidFill>
            <a:schemeClr val="tx1"/>
          </a:solidFill>
        </a:ln>
      </c:spPr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521853246605038E-2"/>
          <c:y val="8.9083323539781406E-2"/>
          <c:w val="0.60643854844231426"/>
          <c:h val="0.717544952403337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Low-Income Housing Tax Credit (LIHTC)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United States</c:v>
                </c:pt>
                <c:pt idx="1">
                  <c:v>New England</c:v>
                </c:pt>
              </c:strCache>
            </c:strRef>
          </c:cat>
          <c:val>
            <c:numRef>
              <c:f>Sheet1!$B$2:$C$2</c:f>
              <c:numCache>
                <c:formatCode>0.0%</c:formatCode>
                <c:ptCount val="2"/>
                <c:pt idx="0">
                  <c:v>0.18707745160599062</c:v>
                </c:pt>
                <c:pt idx="1">
                  <c:v>0.11578459196422915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LIHTC/HCV</c:v>
                </c:pt>
              </c:strCache>
            </c:strRef>
          </c:tx>
          <c:spPr>
            <a:pattFill prst="wdUpDiag">
              <a:fgClr>
                <a:schemeClr val="accent2"/>
              </a:fgClr>
              <a:bgClr>
                <a:schemeClr val="accent2">
                  <a:lumMod val="75000"/>
                </a:schemeClr>
              </a:bgClr>
            </a:patt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United States</c:v>
                </c:pt>
                <c:pt idx="1">
                  <c:v>New England</c:v>
                </c:pt>
              </c:strCache>
            </c:strRef>
          </c:cat>
          <c:val>
            <c:numRef>
              <c:f>Sheet1!$B$3:$C$3</c:f>
              <c:numCache>
                <c:formatCode>0.0%</c:formatCode>
                <c:ptCount val="2"/>
                <c:pt idx="0">
                  <c:v>0.10523106652836971</c:v>
                </c:pt>
                <c:pt idx="1">
                  <c:v>6.5128832979878884E-2</c:v>
                </c:pt>
              </c:numCache>
            </c:numRef>
          </c:val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Housing Choice Vouchers (HCV)</c:v>
                </c:pt>
              </c:strCache>
            </c:strRef>
          </c:tx>
          <c:spPr>
            <a:solidFill>
              <a:schemeClr val="accent3"/>
            </a:solidFill>
            <a:ln>
              <a:noFill/>
              <a:prstDash val="dash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United States</c:v>
                </c:pt>
                <c:pt idx="1">
                  <c:v>New England</c:v>
                </c:pt>
              </c:strCache>
            </c:strRef>
          </c:cat>
          <c:val>
            <c:numRef>
              <c:f>Sheet1!$B$4:$C$4</c:f>
              <c:numCache>
                <c:formatCode>0.0%</c:formatCode>
                <c:ptCount val="2"/>
                <c:pt idx="0">
                  <c:v>0.24261732082670506</c:v>
                </c:pt>
                <c:pt idx="1">
                  <c:v>0.28639362834614696</c:v>
                </c:pt>
              </c:numCache>
            </c:numRef>
          </c:val>
        </c:ser>
        <c:ser>
          <c:idx val="2"/>
          <c:order val="3"/>
          <c:tx>
            <c:strRef>
              <c:f>Sheet1!$A$5</c:f>
              <c:strCache>
                <c:ptCount val="1"/>
                <c:pt idx="0">
                  <c:v>Project-Based Section 8 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  <a:prstDash val="dash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United States</c:v>
                </c:pt>
                <c:pt idx="1">
                  <c:v>New England</c:v>
                </c:pt>
              </c:strCache>
            </c:strRef>
          </c:cat>
          <c:val>
            <c:numRef>
              <c:f>Sheet1!$B$5:$C$5</c:f>
              <c:numCache>
                <c:formatCode>0.0%</c:formatCode>
                <c:ptCount val="2"/>
                <c:pt idx="0">
                  <c:v>0.12683434946761232</c:v>
                </c:pt>
                <c:pt idx="1">
                  <c:v>0.18283808259452991</c:v>
                </c:pt>
              </c:numCache>
            </c:numRef>
          </c:val>
        </c:ser>
        <c:ser>
          <c:idx val="6"/>
          <c:order val="4"/>
          <c:tx>
            <c:strRef>
              <c:f>Sheet1!$A$6</c:f>
              <c:strCache>
                <c:ptCount val="1"/>
                <c:pt idx="0">
                  <c:v>Public Housing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United States</c:v>
                </c:pt>
                <c:pt idx="1">
                  <c:v>New England</c:v>
                </c:pt>
              </c:strCache>
            </c:strRef>
          </c:cat>
          <c:val>
            <c:numRef>
              <c:f>Sheet1!$B$6:$C$6</c:f>
              <c:numCache>
                <c:formatCode>0.0%</c:formatCode>
                <c:ptCount val="2"/>
                <c:pt idx="0">
                  <c:v>0.17042938932399823</c:v>
                </c:pt>
                <c:pt idx="1">
                  <c:v>0.15709249087347554</c:v>
                </c:pt>
              </c:numCache>
            </c:numRef>
          </c:val>
        </c:ser>
        <c:ser>
          <c:idx val="5"/>
          <c:order val="5"/>
          <c:tx>
            <c:strRef>
              <c:f>Sheet1!$A$8</c:f>
              <c:strCache>
                <c:ptCount val="1"/>
                <c:pt idx="0">
                  <c:v>LMSA Section 8/RAPSUP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United States</c:v>
                </c:pt>
                <c:pt idx="1">
                  <c:v>New England</c:v>
                </c:pt>
              </c:strCache>
            </c:strRef>
          </c:cat>
          <c:val>
            <c:numRef>
              <c:f>Sheet1!$B$8:$C$8</c:f>
              <c:numCache>
                <c:formatCode>0.0%</c:formatCode>
                <c:ptCount val="2"/>
                <c:pt idx="0">
                  <c:v>7.7868195155390882E-2</c:v>
                </c:pt>
                <c:pt idx="1">
                  <c:v>0.10495755778345175</c:v>
                </c:pt>
              </c:numCache>
            </c:numRef>
          </c:val>
        </c:ser>
        <c:ser>
          <c:idx val="4"/>
          <c:order val="6"/>
          <c:tx>
            <c:strRef>
              <c:f>Sheet1!$A$7</c:f>
              <c:strCache>
                <c:ptCount val="1"/>
                <c:pt idx="0">
                  <c:v>USDA Rural Rental Assistance and Housing Loans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United States</c:v>
                </c:pt>
                <c:pt idx="1">
                  <c:v>New England</c:v>
                </c:pt>
              </c:strCache>
            </c:strRef>
          </c:cat>
          <c:val>
            <c:numRef>
              <c:f>Sheet1!$B$7:$C$7</c:f>
              <c:numCache>
                <c:formatCode>0.0%</c:formatCode>
                <c:ptCount val="2"/>
                <c:pt idx="0">
                  <c:v>5.1440891835649094E-2</c:v>
                </c:pt>
                <c:pt idx="1">
                  <c:v>3.2049065235963466E-2</c:v>
                </c:pt>
              </c:numCache>
            </c:numRef>
          </c:val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Other HUD Programs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United States</c:v>
                </c:pt>
                <c:pt idx="1">
                  <c:v>New England</c:v>
                </c:pt>
              </c:strCache>
            </c:strRef>
          </c:cat>
          <c:val>
            <c:numRef>
              <c:f>Sheet1!$B$9:$C$9</c:f>
              <c:numCache>
                <c:formatCode>0.0%</c:formatCode>
                <c:ptCount val="2"/>
                <c:pt idx="0">
                  <c:v>3.850133525628404E-2</c:v>
                </c:pt>
                <c:pt idx="1">
                  <c:v>5.5755750222324325E-2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2"/>
        <c:overlap val="100"/>
        <c:axId val="307692864"/>
        <c:axId val="307690904"/>
      </c:barChart>
      <c:catAx>
        <c:axId val="3076928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solidFill>
                  <a:schemeClr val="tx1"/>
                </a:solidFill>
              </a:defRPr>
            </a:pPr>
            <a:endParaRPr lang="en-US"/>
          </a:p>
        </c:txPr>
        <c:crossAx val="307690904"/>
        <c:crosses val="autoZero"/>
        <c:auto val="1"/>
        <c:lblAlgn val="ctr"/>
        <c:lblOffset val="100"/>
        <c:noMultiLvlLbl val="0"/>
      </c:catAx>
      <c:valAx>
        <c:axId val="307690904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07692864"/>
        <c:crosses val="autoZero"/>
        <c:crossBetween val="between"/>
        <c:majorUnit val="0.2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70368309939518425"/>
          <c:y val="8.9307791749911852E-2"/>
          <c:w val="0.28724740385712655"/>
          <c:h val="0.71744897559446852"/>
        </c:manualLayout>
      </c:layout>
      <c:overlay val="0"/>
      <c:spPr>
        <a:solidFill>
          <a:schemeClr val="bg1"/>
        </a:solidFill>
        <a:ln>
          <a:solidFill>
            <a:schemeClr val="tx1"/>
          </a:solidFill>
        </a:ln>
      </c:spPr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0.05357</cdr:x>
      <cdr:y>0.89552</cdr:y>
    </cdr:from>
    <cdr:to>
      <cdr:x>0.96429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57188" y="4571988"/>
          <a:ext cx="7772412" cy="5334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 smtClean="0"/>
            <a:t>Source: U.S. Census Bureau population estimates and U.S. Department of Housing and Urban Development homeless Point-in-Time estimates.</a:t>
          </a:r>
        </a:p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</cdr:x>
      <cdr:y>0</cdr:y>
    </cdr:from>
    <cdr:to>
      <cdr:x>1</cdr:x>
      <cdr:y>0.0597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0"/>
          <a:ext cx="8534400" cy="3047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l"/>
          <a:r>
            <a:rPr lang="en-US" sz="1400" b="1" dirty="0" smtClean="0"/>
            <a:t>Homelessness Rates by Family and Sheltered Status, 2007–2014</a:t>
          </a:r>
          <a:endParaRPr lang="en-US" sz="1400" b="1" dirty="0"/>
        </a:p>
      </cdr:txBody>
    </cdr:sp>
  </cdr:relSizeAnchor>
  <cdr:relSizeAnchor xmlns:cdr="http://schemas.openxmlformats.org/drawingml/2006/chartDrawing">
    <cdr:from>
      <cdr:x>0</cdr:x>
      <cdr:y>0.0597</cdr:y>
    </cdr:from>
    <cdr:to>
      <cdr:x>0.15179</cdr:x>
      <cdr:y>0.14925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0" y="304800"/>
          <a:ext cx="12954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dirty="0" smtClean="0"/>
            <a:t>Homeless per</a:t>
          </a:r>
        </a:p>
        <a:p xmlns:a="http://schemas.openxmlformats.org/drawingml/2006/main">
          <a:pPr algn="ctr"/>
          <a:r>
            <a:rPr lang="en-US" dirty="0" smtClean="0"/>
            <a:t>10,000</a:t>
          </a:r>
          <a:r>
            <a:rPr lang="en-US" baseline="0" dirty="0" smtClean="0"/>
            <a:t> Residents</a:t>
          </a:r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0.05357</cdr:x>
      <cdr:y>0.89552</cdr:y>
    </cdr:from>
    <cdr:to>
      <cdr:x>0.92857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57200" y="4572000"/>
          <a:ext cx="74676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 smtClean="0"/>
            <a:t>Source: U.S.</a:t>
          </a:r>
          <a:r>
            <a:rPr lang="en-US" baseline="0" dirty="0" smtClean="0"/>
            <a:t> Census Bureau population estimates and U.S. Department of Housing and Urban Development homeless Point-in-Time estimates.</a:t>
          </a:r>
          <a:endParaRPr lang="en-US" dirty="0" smtClean="0"/>
        </a:p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</cdr:x>
      <cdr:y>0</cdr:y>
    </cdr:from>
    <cdr:to>
      <cdr:x>1</cdr:x>
      <cdr:y>0.08955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-1752600"/>
          <a:ext cx="8534400" cy="4571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baseline="0" dirty="0" smtClean="0"/>
            <a:t>Rates of </a:t>
          </a:r>
          <a:r>
            <a:rPr lang="en-US" sz="1400" b="1" dirty="0" smtClean="0"/>
            <a:t>Sheltered</a:t>
          </a:r>
          <a:r>
            <a:rPr lang="en-US" sz="1400" b="1" baseline="0" dirty="0" smtClean="0"/>
            <a:t> </a:t>
          </a:r>
          <a:r>
            <a:rPr lang="en-US" sz="1400" b="1" dirty="0" smtClean="0"/>
            <a:t>Homeless</a:t>
          </a:r>
          <a:r>
            <a:rPr lang="en-US" sz="1400" b="1" baseline="0" dirty="0" smtClean="0"/>
            <a:t> Persons in Families, 2007–2014</a:t>
          </a:r>
          <a:endParaRPr lang="en-US" sz="14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0.05833</cdr:x>
      <cdr:y>0</cdr:y>
    </cdr:from>
    <cdr:to>
      <cdr:x>1</cdr:x>
      <cdr:y>0.07692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33400" y="0"/>
          <a:ext cx="86106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 smtClean="0"/>
            <a:t>Share of Homeless Population by Category, 2014</a:t>
          </a:r>
          <a:endParaRPr lang="en-US" sz="1400" b="1" dirty="0"/>
        </a:p>
      </cdr:txBody>
    </cdr:sp>
  </cdr:relSizeAnchor>
  <cdr:relSizeAnchor xmlns:cdr="http://schemas.openxmlformats.org/drawingml/2006/chartDrawing">
    <cdr:from>
      <cdr:x>0.08333</cdr:x>
      <cdr:y>0.85714</cdr:y>
    </cdr:from>
    <cdr:to>
      <cdr:x>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62000" y="4114800"/>
          <a:ext cx="8382000" cy="685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 smtClean="0"/>
            <a:t>Source: U.S.</a:t>
          </a:r>
          <a:r>
            <a:rPr lang="en-US" baseline="0" dirty="0" smtClean="0"/>
            <a:t> Department of Housing and Urban Development, 2014 Point-in-Time estimates. </a:t>
          </a:r>
        </a:p>
        <a:p xmlns:a="http://schemas.openxmlformats.org/drawingml/2006/main">
          <a:endParaRPr lang="en-US" baseline="0" dirty="0" smtClean="0"/>
        </a:p>
        <a:p xmlns:a="http://schemas.openxmlformats.org/drawingml/2006/main">
          <a:r>
            <a:rPr lang="en-US" baseline="0" dirty="0" smtClean="0"/>
            <a:t>Note: Categories are not mutually exclusive, so shares do not sum to 100 percent.</a:t>
          </a:r>
          <a:endParaRPr lang="en-US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0.05357</cdr:x>
      <cdr:y>0.8806</cdr:y>
    </cdr:from>
    <cdr:to>
      <cdr:x>0.98261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69434" y="4495800"/>
          <a:ext cx="8141177" cy="609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 smtClean="0"/>
            <a:t>Source: U.S. Department of Housing and Urban Development, A Picture of Subsidized Housing, US HUD LIHTC database, and U.S. Department of Agriculture, Rural Development Programs.</a:t>
          </a:r>
        </a:p>
        <a:p xmlns:a="http://schemas.openxmlformats.org/drawingml/2006/main">
          <a:endParaRPr lang="en-US" dirty="0" smtClean="0"/>
        </a:p>
      </cdr:txBody>
    </cdr:sp>
  </cdr:relSizeAnchor>
  <cdr:relSizeAnchor xmlns:cdr="http://schemas.openxmlformats.org/drawingml/2006/chartDrawing">
    <cdr:from>
      <cdr:x>0</cdr:x>
      <cdr:y>0</cdr:y>
    </cdr:from>
    <cdr:to>
      <cdr:x>1</cdr:x>
      <cdr:y>0.08955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0"/>
          <a:ext cx="8534400" cy="4571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 smtClean="0">
              <a:effectLst/>
            </a:rPr>
            <a:t>Share of Federally Subsidized Rental Units by Program, 2012</a:t>
          </a:r>
          <a:endParaRPr lang="en-US" sz="1400" b="1" dirty="0">
            <a:effectLst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82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863" y="0"/>
            <a:ext cx="304482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60CBD1-1844-421B-8869-F1082593BA14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7725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3263" y="4422775"/>
            <a:ext cx="5619750" cy="41910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550"/>
            <a:ext cx="304482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863" y="8845550"/>
            <a:ext cx="304482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88BFDC-E0D8-417E-AC9F-AA58432DE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360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8BFDC-E0D8-417E-AC9F-AA58432DE45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8057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8BFDC-E0D8-417E-AC9F-AA58432DE45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6909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8BFDC-E0D8-417E-AC9F-AA58432DE453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0563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8BFDC-E0D8-417E-AC9F-AA58432DE45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5584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8BFDC-E0D8-417E-AC9F-AA58432DE453}" type="slidenum">
              <a:rPr lang="en-US" smtClean="0"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Preliminary – Not For Distribution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8485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8BFDC-E0D8-417E-AC9F-AA58432DE453}" type="slidenum">
              <a:rPr lang="en-US" smtClean="0"/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Preliminary – Not For Distribution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5862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8BFDC-E0D8-417E-AC9F-AA58432DE453}" type="slidenum">
              <a:rPr lang="en-US" smtClean="0"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Preliminary – Not For Distribution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7334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8BFDC-E0D8-417E-AC9F-AA58432DE453}" type="slidenum">
              <a:rPr lang="en-US" smtClean="0"/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Preliminary – Not For Distribution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7700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8BFDC-E0D8-417E-AC9F-AA58432DE453}" type="slidenum">
              <a:rPr lang="en-US" smtClean="0"/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Preliminary – Not For Distribution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3691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8BFDC-E0D8-417E-AC9F-AA58432DE453}" type="slidenum">
              <a:rPr lang="en-US" smtClean="0"/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Preliminary – Not For Distribution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3997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8BFDC-E0D8-417E-AC9F-AA58432DE453}" type="slidenum">
              <a:rPr lang="en-US" smtClean="0"/>
              <a:t>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Preliminary – Not For Distribution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053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8BFDC-E0D8-417E-AC9F-AA58432DE45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577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8BFDC-E0D8-417E-AC9F-AA58432DE45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8232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8BFDC-E0D8-417E-AC9F-AA58432DE45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3193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8BFDC-E0D8-417E-AC9F-AA58432DE45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6909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8BFDC-E0D8-417E-AC9F-AA58432DE45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690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8BFDC-E0D8-417E-AC9F-AA58432DE45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3193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8BFDC-E0D8-417E-AC9F-AA58432DE453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090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8BFDC-E0D8-417E-AC9F-AA58432DE453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690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9F5DB63-AFEE-43DD-A0A0-247649508169}" type="datetime1">
              <a:rPr lang="en-US" smtClean="0"/>
              <a:t>11/23/2015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186C49-FF87-46ED-852E-383F03EDB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EA8C-E6B7-4B31-9ED6-4CED5C51589A}" type="datetime1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86C49-FF87-46ED-852E-383F03EDB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CC442FD-D4A4-4141-926A-775FDBB40C79}" type="datetime1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1186C49-FF87-46ED-852E-383F03EDB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39C2-E3F7-413F-985E-0D71B146D09C}" type="datetime1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1186C49-FF87-46ED-852E-383F03EDBB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>
            <a:lvl1pPr marL="320040" indent="-320040">
              <a:buFont typeface="Wingdings" pitchFamily="2" charset="2"/>
              <a:buChar char="§"/>
              <a:defRPr/>
            </a:lvl1pPr>
            <a:lvl2pPr marL="640080" indent="-274320">
              <a:buFont typeface="Wingdings" pitchFamily="2" charset="2"/>
              <a:buChar char="§"/>
              <a:defRPr/>
            </a:lvl2pPr>
            <a:lvl3pPr marL="914400" indent="-228600">
              <a:buFont typeface="Wingdings" pitchFamily="2" charset="2"/>
              <a:buChar char="§"/>
              <a:defRPr/>
            </a:lvl3pPr>
            <a:lvl4pPr marL="1371600" indent="-228600">
              <a:buFont typeface="Wingdings" pitchFamily="2" charset="2"/>
              <a:buChar char="§"/>
              <a:defRPr/>
            </a:lvl4pPr>
            <a:lvl5pPr marL="1828800" indent="-228600">
              <a:buFont typeface="Wingdings" pitchFamily="2" charset="2"/>
              <a:buChar char="§"/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40F5C-082D-4AFC-8639-D46AEEABA007}" type="datetime1">
              <a:rPr lang="en-US" smtClean="0"/>
              <a:t>11/23/2015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1186C49-FF87-46ED-852E-383F03EDBB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D45C65D-0949-4482-8E72-AAD6801A66B2}" type="datetime1">
              <a:rPr lang="en-US" smtClean="0"/>
              <a:t>11/23/2015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1186C49-FF87-46ED-852E-383F03EDBB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28693B0-62D4-4FDC-98D7-E50046E6EAA0}" type="datetime1">
              <a:rPr lang="en-US" smtClean="0"/>
              <a:t>11/23/2015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1186C49-FF87-46ED-852E-383F03EDBB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EF48-0B3D-4575-9B18-DB7D1A37C733}" type="datetime1">
              <a:rPr lang="en-US" smtClean="0"/>
              <a:t>11/23/2015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1186C49-FF87-46ED-852E-383F03EDB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7091-8917-4A3E-906D-FB0A699D6E19}" type="datetime1">
              <a:rPr lang="en-US" smtClean="0"/>
              <a:t>11/23/2015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186C49-FF87-46ED-852E-383F03EDB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F4A0-4D14-4AB8-9012-7580CF43ACBA}" type="datetime1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1186C49-FF87-46ED-852E-383F03EDBB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473EE12-409A-4014-8738-1D7655224A55}" type="datetime1">
              <a:rPr lang="en-US" smtClean="0"/>
              <a:t>11/23/2015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1186C49-FF87-46ED-852E-383F03EDBB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5D35E91-6EDA-40EE-A235-0B53F4DD4502}" type="datetime1">
              <a:rPr lang="en-US" smtClean="0"/>
              <a:t>11/23/2015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1186C49-FF87-46ED-852E-383F03EDB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19200"/>
            <a:ext cx="7772400" cy="16764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/>
              <a:t>Can Subsidized Housing Help Address Homelessness in New England?</a:t>
            </a:r>
            <a:endParaRPr lang="en-US" sz="2400" dirty="0"/>
          </a:p>
        </p:txBody>
      </p:sp>
      <p:pic>
        <p:nvPicPr>
          <p:cNvPr id="4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6019800"/>
            <a:ext cx="2433133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49495" y="6019800"/>
            <a:ext cx="259450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0" y="3200400"/>
            <a:ext cx="9144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Robert Clifford and Osborne Jackson</a:t>
            </a:r>
          </a:p>
          <a:p>
            <a:pPr algn="ctr"/>
            <a:endParaRPr lang="en-US" sz="2400" dirty="0" smtClean="0">
              <a:latin typeface="+mj-lt"/>
            </a:endParaRPr>
          </a:p>
          <a:p>
            <a:pPr algn="ctr"/>
            <a:r>
              <a:rPr lang="en-US" sz="2400" dirty="0" smtClean="0">
                <a:latin typeface="+mj-lt"/>
              </a:rPr>
              <a:t>November 18, 2015</a:t>
            </a:r>
          </a:p>
          <a:p>
            <a:pPr algn="ctr"/>
            <a:r>
              <a:rPr lang="en-US" sz="2400" dirty="0" smtClean="0">
                <a:latin typeface="+mj-lt"/>
              </a:rPr>
              <a:t>New England Public Policy Center</a:t>
            </a:r>
          </a:p>
          <a:p>
            <a:pPr algn="ctr"/>
            <a:r>
              <a:rPr lang="en-US" sz="2400" dirty="0" smtClean="0">
                <a:latin typeface="+mj-lt"/>
              </a:rPr>
              <a:t>Federal </a:t>
            </a:r>
            <a:r>
              <a:rPr lang="en-US" sz="2400" dirty="0">
                <a:latin typeface="+mj-lt"/>
              </a:rPr>
              <a:t>Reserve Bank of Boston</a:t>
            </a:r>
          </a:p>
          <a:p>
            <a:pPr algn="ctr"/>
            <a:endParaRPr lang="en-US" sz="2000" dirty="0">
              <a:latin typeface="+mj-lt"/>
            </a:endParaRPr>
          </a:p>
          <a:p>
            <a:pPr algn="ctr"/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0740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302752" cy="990600"/>
          </a:xfrm>
        </p:spPr>
        <p:txBody>
          <a:bodyPr>
            <a:normAutofit/>
          </a:bodyPr>
          <a:lstStyle/>
          <a:p>
            <a:r>
              <a:rPr lang="en-US" sz="3800" dirty="0" smtClean="0"/>
              <a:t>A role for subsidized </a:t>
            </a:r>
            <a:r>
              <a:rPr lang="en-US" sz="3800" dirty="0"/>
              <a:t>h</a:t>
            </a:r>
            <a:r>
              <a:rPr lang="en-US" sz="3800" dirty="0" smtClean="0"/>
              <a:t>ousing?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686800" cy="5105400"/>
          </a:xfrm>
        </p:spPr>
        <p:txBody>
          <a:bodyPr>
            <a:noAutofit/>
          </a:bodyPr>
          <a:lstStyle/>
          <a:p>
            <a:pPr>
              <a:buSzPct val="80000"/>
            </a:pPr>
            <a:r>
              <a:rPr lang="en-US" sz="2400" dirty="0"/>
              <a:t>Legislation passed by the U.S. Congress in 2009 amending the definition of homelessness included this statement:  </a:t>
            </a:r>
            <a:r>
              <a:rPr lang="en-US" sz="2400" dirty="0" smtClean="0"/>
              <a:t>     “</a:t>
            </a:r>
            <a:r>
              <a:rPr lang="en-US" sz="2400" dirty="0"/>
              <a:t>a lack of affordable housing and limited scale of housing assistance programs are the primary causes of homelessness</a:t>
            </a:r>
            <a:r>
              <a:rPr lang="en-US" sz="2400" dirty="0" smtClean="0"/>
              <a:t>.”</a:t>
            </a:r>
          </a:p>
          <a:p>
            <a:pPr>
              <a:buSzPct val="80000"/>
            </a:pPr>
            <a:endParaRPr lang="en-US" sz="2400" dirty="0"/>
          </a:p>
          <a:p>
            <a:pPr>
              <a:buSzPct val="80000"/>
            </a:pPr>
            <a:r>
              <a:rPr lang="en-US" sz="2400" dirty="0" smtClean="0"/>
              <a:t>The extent to which such assistance can help to alleviate homelessness is dependent on:</a:t>
            </a:r>
          </a:p>
          <a:p>
            <a:pPr lvl="1">
              <a:buSzPct val="80000"/>
            </a:pPr>
            <a:r>
              <a:rPr lang="en-US" sz="2400" dirty="0" smtClean="0"/>
              <a:t>The demand for low-income housing by the homeless.</a:t>
            </a:r>
          </a:p>
          <a:p>
            <a:pPr lvl="1">
              <a:buSzPct val="80000"/>
            </a:pPr>
            <a:r>
              <a:rPr lang="en-US" sz="2400" dirty="0" smtClean="0"/>
              <a:t>The supply of such housing through federal and state programs.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1186C49-FF87-46ED-852E-383F03EDBBA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14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302752" cy="990600"/>
          </a:xfrm>
        </p:spPr>
        <p:txBody>
          <a:bodyPr>
            <a:noAutofit/>
          </a:bodyPr>
          <a:lstStyle/>
          <a:p>
            <a:r>
              <a:rPr lang="en-US" sz="3400" dirty="0" smtClean="0"/>
              <a:t>The homeless are composed of many different subpopulations</a:t>
            </a:r>
            <a:endParaRPr lang="en-US" sz="3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1186C49-FF87-46ED-852E-383F03EDBBAA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09447727"/>
              </p:ext>
            </p:extLst>
          </p:nvPr>
        </p:nvGraphicFramePr>
        <p:xfrm>
          <a:off x="76200" y="1676400"/>
          <a:ext cx="90678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1669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610600" cy="990600"/>
          </a:xfrm>
        </p:spPr>
        <p:txBody>
          <a:bodyPr>
            <a:noAutofit/>
          </a:bodyPr>
          <a:lstStyle/>
          <a:p>
            <a:r>
              <a:rPr lang="en-US" sz="3200" dirty="0"/>
              <a:t>LIHTC is the largest and fastest growing project-based subsidized rental program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1186C49-FF87-46ED-852E-383F03EDBBAA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739714584"/>
              </p:ext>
            </p:extLst>
          </p:nvPr>
        </p:nvGraphicFramePr>
        <p:xfrm>
          <a:off x="152400" y="1752600"/>
          <a:ext cx="87630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3232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302752" cy="990600"/>
          </a:xfrm>
        </p:spPr>
        <p:txBody>
          <a:bodyPr>
            <a:normAutofit/>
          </a:bodyPr>
          <a:lstStyle/>
          <a:p>
            <a:r>
              <a:rPr lang="en-US" sz="3800" dirty="0" smtClean="0"/>
              <a:t>The Low-Income Housing Tax Credit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686800" cy="5105400"/>
          </a:xfrm>
        </p:spPr>
        <p:txBody>
          <a:bodyPr>
            <a:normAutofit/>
          </a:bodyPr>
          <a:lstStyle/>
          <a:p>
            <a:pPr>
              <a:buSzPct val="80000"/>
            </a:pPr>
            <a:r>
              <a:rPr lang="en-US" sz="2500" dirty="0" smtClean="0"/>
              <a:t>Created under Tax Reform Act of 1986.</a:t>
            </a:r>
          </a:p>
          <a:p>
            <a:pPr marL="0" indent="0">
              <a:buSzPct val="80000"/>
              <a:buNone/>
            </a:pPr>
            <a:endParaRPr lang="en-US" sz="100" dirty="0" smtClean="0"/>
          </a:p>
          <a:p>
            <a:pPr>
              <a:buSzPct val="80000"/>
            </a:pPr>
            <a:r>
              <a:rPr lang="en-US" sz="2500" dirty="0" smtClean="0"/>
              <a:t>Provides tax incentive to develop rental units targeted at low-income (LI) households.</a:t>
            </a:r>
          </a:p>
          <a:p>
            <a:pPr lvl="2">
              <a:buSzPct val="80000"/>
            </a:pPr>
            <a:r>
              <a:rPr lang="en-US" sz="2000" dirty="0"/>
              <a:t>D</a:t>
            </a:r>
            <a:r>
              <a:rPr lang="en-US" sz="2000" dirty="0" smtClean="0"/>
              <a:t>evelopers obtain credits through </a:t>
            </a:r>
            <a:r>
              <a:rPr lang="en-US" sz="2000" dirty="0"/>
              <a:t>competitive </a:t>
            </a:r>
            <a:r>
              <a:rPr lang="en-US" sz="2000" dirty="0" smtClean="0"/>
              <a:t>process.</a:t>
            </a:r>
          </a:p>
          <a:p>
            <a:pPr lvl="2">
              <a:buSzPct val="80000"/>
            </a:pPr>
            <a:r>
              <a:rPr lang="en-US" sz="2000" dirty="0" smtClean="0"/>
              <a:t>Dollar-for-dollar reduction in tax liabilities over 10 years.</a:t>
            </a:r>
          </a:p>
          <a:p>
            <a:pPr lvl="2">
              <a:buSzPct val="80000"/>
            </a:pPr>
            <a:r>
              <a:rPr lang="en-US" sz="2000" dirty="0" smtClean="0"/>
              <a:t>Rent </a:t>
            </a:r>
            <a:r>
              <a:rPr lang="en-US" sz="2000" dirty="0"/>
              <a:t>limits on LI units (≤ </a:t>
            </a:r>
            <a:r>
              <a:rPr lang="en-US" sz="2000" dirty="0" smtClean="0"/>
              <a:t>18</a:t>
            </a:r>
            <a:r>
              <a:rPr lang="en-US" sz="2000" dirty="0"/>
              <a:t>% of area median income</a:t>
            </a:r>
            <a:r>
              <a:rPr lang="en-US" sz="2000" dirty="0" smtClean="0"/>
              <a:t>).</a:t>
            </a:r>
          </a:p>
          <a:p>
            <a:pPr marL="685800" lvl="2" indent="0">
              <a:buSzPct val="80000"/>
              <a:buNone/>
            </a:pPr>
            <a:endParaRPr lang="en-US" sz="700" dirty="0" smtClean="0"/>
          </a:p>
          <a:p>
            <a:pPr>
              <a:buSzPct val="80000"/>
            </a:pPr>
            <a:r>
              <a:rPr lang="en-US" sz="2500" dirty="0" smtClean="0"/>
              <a:t>Projects in Qualified Census Tracts (QCTs) receive thirty percent more credits.</a:t>
            </a:r>
          </a:p>
          <a:p>
            <a:pPr lvl="2">
              <a:buSzPct val="80000"/>
            </a:pPr>
            <a:r>
              <a:rPr lang="en-US" sz="2000" dirty="0" smtClean="0"/>
              <a:t>LIHTC activity may jump once QCT eligibility threshold crossed.</a:t>
            </a:r>
          </a:p>
          <a:p>
            <a:pPr lvl="2">
              <a:buSzPct val="80000"/>
            </a:pPr>
            <a:r>
              <a:rPr lang="en-US" sz="2000" dirty="0" smtClean="0"/>
              <a:t>Creates a quasi-random experiment in housing placements. </a:t>
            </a:r>
          </a:p>
          <a:p>
            <a:pPr lvl="2">
              <a:buSzPct val="80000"/>
            </a:pPr>
            <a:r>
              <a:rPr lang="en-US" sz="2000" dirty="0" smtClean="0"/>
              <a:t>Examine impact of LIHTC development on local homelessness.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1186C49-FF87-46ED-852E-383F03EDBBA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78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302752" cy="990600"/>
          </a:xfrm>
        </p:spPr>
        <p:txBody>
          <a:bodyPr>
            <a:normAutofit fontScale="90000"/>
          </a:bodyPr>
          <a:lstStyle/>
          <a:p>
            <a:r>
              <a:rPr lang="en-US" sz="3800" dirty="0" smtClean="0"/>
              <a:t>Importance of a quasi-random experiment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686800" cy="5105400"/>
          </a:xfrm>
        </p:spPr>
        <p:txBody>
          <a:bodyPr>
            <a:normAutofit/>
          </a:bodyPr>
          <a:lstStyle/>
          <a:p>
            <a:pPr>
              <a:buSzPct val="80000"/>
            </a:pPr>
            <a:r>
              <a:rPr lang="en-US" sz="2500" dirty="0" smtClean="0"/>
              <a:t>Allows location of development sites to be unrelated to neighborhood traits like poverty or unemployment.</a:t>
            </a:r>
            <a:endParaRPr lang="en-US" sz="2500" dirty="0"/>
          </a:p>
          <a:p>
            <a:pPr>
              <a:buSzPct val="80000"/>
            </a:pPr>
            <a:endParaRPr lang="en-US" sz="2400" dirty="0" smtClean="0"/>
          </a:p>
          <a:p>
            <a:pPr>
              <a:buSzPct val="80000"/>
            </a:pPr>
            <a:r>
              <a:rPr lang="en-US" sz="2500" dirty="0" smtClean="0"/>
              <a:t>Without random housing placement, sites may be selected due to local factors also affecting homelessness.</a:t>
            </a:r>
            <a:endParaRPr lang="en-US" sz="2500" dirty="0"/>
          </a:p>
          <a:p>
            <a:pPr>
              <a:buSzPct val="80000"/>
            </a:pPr>
            <a:endParaRPr lang="en-US" sz="2400" dirty="0" smtClean="0"/>
          </a:p>
          <a:p>
            <a:pPr>
              <a:buSzPct val="80000"/>
            </a:pPr>
            <a:r>
              <a:rPr lang="en-US" sz="2500" dirty="0" smtClean="0"/>
              <a:t>Difficult to isolate the impact of subsidized housing on homelessness without a (quasi-)random experiment.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1186C49-FF87-46ED-852E-383F03EDBBA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96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302752" cy="990600"/>
          </a:xfrm>
        </p:spPr>
        <p:txBody>
          <a:bodyPr>
            <a:normAutofit/>
          </a:bodyPr>
          <a:lstStyle/>
          <a:p>
            <a:r>
              <a:rPr lang="en-US" sz="3800" dirty="0" smtClean="0"/>
              <a:t>Example: comparing neighborhoods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686800" cy="5105400"/>
          </a:xfrm>
        </p:spPr>
        <p:txBody>
          <a:bodyPr>
            <a:normAutofit/>
          </a:bodyPr>
          <a:lstStyle/>
          <a:p>
            <a:pPr>
              <a:buSzPct val="80000"/>
            </a:pPr>
            <a:r>
              <a:rPr lang="en-US" sz="2500" dirty="0" smtClean="0"/>
              <a:t>Tract A: 5 projects, 20 homeless, 10% poverty.</a:t>
            </a:r>
          </a:p>
          <a:p>
            <a:pPr>
              <a:buSzPct val="80000"/>
            </a:pPr>
            <a:r>
              <a:rPr lang="en-US" sz="2500" dirty="0" smtClean="0"/>
              <a:t>Tract B: 15 projects, 70 homeless, 25% poverty.</a:t>
            </a:r>
          </a:p>
          <a:p>
            <a:pPr marL="0" indent="0">
              <a:buSzPct val="80000"/>
              <a:buNone/>
            </a:pPr>
            <a:endParaRPr lang="en-US" sz="1000" dirty="0" smtClean="0"/>
          </a:p>
          <a:p>
            <a:pPr>
              <a:buSzPct val="80000"/>
            </a:pPr>
            <a:r>
              <a:rPr lang="en-US" sz="2500" dirty="0" smtClean="0"/>
              <a:t>True effect of subsidized housing on homelessness:</a:t>
            </a:r>
          </a:p>
          <a:p>
            <a:pPr lvl="2">
              <a:buSzPct val="80000"/>
            </a:pPr>
            <a:r>
              <a:rPr lang="en-US" sz="2000" dirty="0" smtClean="0"/>
              <a:t>Assume: 1 project </a:t>
            </a:r>
            <a:r>
              <a:rPr lang="en-US" sz="2000" dirty="0" smtClean="0">
                <a:sym typeface="Wingdings"/>
              </a:rPr>
              <a:t> 10 fewer homeless.</a:t>
            </a:r>
          </a:p>
          <a:p>
            <a:pPr lvl="3">
              <a:buSzPct val="80000"/>
            </a:pPr>
            <a:r>
              <a:rPr lang="en-US" sz="1700" dirty="0" smtClean="0">
                <a:sym typeface="Wingdings"/>
              </a:rPr>
              <a:t>If Tract A had 6 projects, there would be 10 homeless individuals.</a:t>
            </a:r>
          </a:p>
          <a:p>
            <a:pPr lvl="3">
              <a:buSzPct val="80000"/>
            </a:pPr>
            <a:r>
              <a:rPr lang="en-US" sz="1700" dirty="0">
                <a:sym typeface="Wingdings"/>
              </a:rPr>
              <a:t>If Tract </a:t>
            </a:r>
            <a:r>
              <a:rPr lang="en-US" sz="1700" dirty="0" smtClean="0">
                <a:sym typeface="Wingdings"/>
              </a:rPr>
              <a:t>B </a:t>
            </a:r>
            <a:r>
              <a:rPr lang="en-US" sz="1700" dirty="0">
                <a:sym typeface="Wingdings"/>
              </a:rPr>
              <a:t>had </a:t>
            </a:r>
            <a:r>
              <a:rPr lang="en-US" sz="1700" dirty="0" smtClean="0">
                <a:sym typeface="Wingdings"/>
              </a:rPr>
              <a:t>16 </a:t>
            </a:r>
            <a:r>
              <a:rPr lang="en-US" sz="1700" dirty="0">
                <a:sym typeface="Wingdings"/>
              </a:rPr>
              <a:t>projects, there would be </a:t>
            </a:r>
            <a:r>
              <a:rPr lang="en-US" sz="1700" dirty="0" smtClean="0">
                <a:sym typeface="Wingdings"/>
              </a:rPr>
              <a:t>60 homeless individuals.</a:t>
            </a:r>
            <a:endParaRPr lang="en-US" sz="1700" dirty="0" smtClean="0"/>
          </a:p>
          <a:p>
            <a:pPr marL="685800" lvl="2" indent="0">
              <a:buSzPct val="80000"/>
              <a:buNone/>
            </a:pPr>
            <a:endParaRPr lang="en-US" sz="1000" dirty="0" smtClean="0"/>
          </a:p>
          <a:p>
            <a:pPr>
              <a:buSzPct val="80000"/>
            </a:pPr>
            <a:r>
              <a:rPr lang="en-US" sz="2500" dirty="0" smtClean="0"/>
              <a:t>Estimated effect of subsidized housing on homelessness:</a:t>
            </a:r>
          </a:p>
          <a:p>
            <a:pPr lvl="2">
              <a:buSzPct val="80000"/>
            </a:pPr>
            <a:r>
              <a:rPr lang="en-US" sz="2000" dirty="0" smtClean="0"/>
              <a:t>Comparing tracts A and B: 1 project </a:t>
            </a:r>
            <a:r>
              <a:rPr lang="en-US" sz="2000" dirty="0" smtClean="0">
                <a:sym typeface="Wingdings" panose="05000000000000000000" pitchFamily="2" charset="2"/>
              </a:rPr>
              <a:t></a:t>
            </a:r>
            <a:r>
              <a:rPr lang="en-US" sz="2000" dirty="0" smtClean="0">
                <a:sym typeface="Wingdings"/>
              </a:rPr>
              <a:t> 5 </a:t>
            </a:r>
            <a:r>
              <a:rPr lang="en-US" sz="2000" i="1" dirty="0" smtClean="0">
                <a:sym typeface="Wingdings"/>
              </a:rPr>
              <a:t>more </a:t>
            </a:r>
            <a:r>
              <a:rPr lang="en-US" sz="2000" dirty="0" smtClean="0">
                <a:sym typeface="Wingdings"/>
              </a:rPr>
              <a:t>homeless.</a:t>
            </a:r>
            <a:endParaRPr lang="en-US" sz="2000" dirty="0" smtClean="0"/>
          </a:p>
          <a:p>
            <a:pPr lvl="2">
              <a:buSzPct val="80000"/>
            </a:pPr>
            <a:r>
              <a:rPr lang="en-US" sz="2000" dirty="0" smtClean="0"/>
              <a:t>Problem: project placement related to homelessness (not random).</a:t>
            </a:r>
          </a:p>
          <a:p>
            <a:pPr lvl="3">
              <a:buSzPct val="80000"/>
            </a:pPr>
            <a:r>
              <a:rPr lang="en-US" sz="1700" dirty="0" smtClean="0"/>
              <a:t>Link may be direct, indirect via poverty, or via some other observed or unobserved factor(s).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1186C49-FF87-46ED-852E-383F03EDBBA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39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302752" cy="990600"/>
          </a:xfrm>
        </p:spPr>
        <p:txBody>
          <a:bodyPr>
            <a:normAutofit fontScale="90000"/>
          </a:bodyPr>
          <a:lstStyle/>
          <a:p>
            <a:r>
              <a:rPr lang="en-US" sz="3800" dirty="0" smtClean="0"/>
              <a:t>Homelessness rates vary across </a:t>
            </a:r>
            <a:br>
              <a:rPr lang="en-US" sz="3800" dirty="0" smtClean="0"/>
            </a:br>
            <a:r>
              <a:rPr lang="en-US" sz="3800" dirty="0" smtClean="0"/>
              <a:t>areas of New England</a:t>
            </a:r>
            <a:endParaRPr lang="en-US" sz="3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1186C49-FF87-46ED-852E-383F03EDBBAA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57200" y="6519446"/>
            <a:ext cx="84582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Source: 2000 U.S. Census.</a:t>
            </a:r>
          </a:p>
          <a:p>
            <a:r>
              <a:rPr lang="en-US" sz="800" dirty="0"/>
              <a:t>Note: </a:t>
            </a:r>
            <a:r>
              <a:rPr lang="en-US" sz="800" dirty="0" smtClean="0"/>
              <a:t>“To” excludes the value listed afterwards, while “through” includes the value listed afterwards.  </a:t>
            </a:r>
            <a:r>
              <a:rPr lang="en-US" sz="800" dirty="0"/>
              <a:t>Number of counties in each category listed in </a:t>
            </a:r>
            <a:r>
              <a:rPr lang="en-US" sz="800" dirty="0" smtClean="0"/>
              <a:t>parentheses.</a:t>
            </a:r>
            <a:endParaRPr lang="en-US" sz="800" dirty="0"/>
          </a:p>
        </p:txBody>
      </p:sp>
      <p:sp>
        <p:nvSpPr>
          <p:cNvPr id="7" name="TextBox 6"/>
          <p:cNvSpPr txBox="1"/>
          <p:nvPr/>
        </p:nvSpPr>
        <p:spPr>
          <a:xfrm>
            <a:off x="1676400" y="1521023"/>
            <a:ext cx="61398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New England County 2000 Homelessness Rates, per 10,000 Residents</a:t>
            </a:r>
            <a:endParaRPr lang="en-US" sz="1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1" y="1828800"/>
            <a:ext cx="3352799" cy="4881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173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302752" cy="990600"/>
          </a:xfrm>
        </p:spPr>
        <p:txBody>
          <a:bodyPr>
            <a:normAutofit fontScale="90000"/>
          </a:bodyPr>
          <a:lstStyle/>
          <a:p>
            <a:r>
              <a:rPr lang="en-US" sz="3800" dirty="0" smtClean="0"/>
              <a:t>QCT eligibility induces developers to provide more subsidized housing</a:t>
            </a:r>
            <a:endParaRPr lang="en-US" sz="3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1186C49-FF87-46ED-852E-383F03EDBBAA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552575" y="6096000"/>
            <a:ext cx="545782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Source: U.S. Department of Housing and Urban Development LIHTC data and QCT eligibility data and authors’ calculations.</a:t>
            </a:r>
          </a:p>
          <a:p>
            <a:r>
              <a:rPr lang="en-US" sz="800" dirty="0"/>
              <a:t> </a:t>
            </a:r>
          </a:p>
          <a:p>
            <a:r>
              <a:rPr lang="en-US" sz="800" dirty="0"/>
              <a:t>Note: A tract is QCT-eligible when at least 50 percent of </a:t>
            </a:r>
            <a:r>
              <a:rPr lang="en-US" sz="800" dirty="0" smtClean="0"/>
              <a:t>households </a:t>
            </a:r>
            <a:r>
              <a:rPr lang="en-US" sz="800" dirty="0"/>
              <a:t>have incomes </a:t>
            </a:r>
            <a:r>
              <a:rPr lang="en-US" sz="800" dirty="0" smtClean="0"/>
              <a:t>below 60 </a:t>
            </a:r>
            <a:r>
              <a:rPr lang="en-US" sz="800" dirty="0"/>
              <a:t>percent of AMI.  </a:t>
            </a:r>
            <a:r>
              <a:rPr lang="en-US" sz="800" dirty="0" smtClean="0"/>
              <a:t>In the figure, tracts are categorized by percentage of eligible households and are </a:t>
            </a:r>
            <a:r>
              <a:rPr lang="en-US" sz="800" dirty="0"/>
              <a:t>grouped into 2.5 percentage point bins.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33600" y="1521023"/>
            <a:ext cx="42707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Impact of QCT Eligibility on LIHTC Development</a:t>
            </a:r>
            <a:endParaRPr lang="en-US" sz="1400" b="1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1" y="1828800"/>
            <a:ext cx="56388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6"/>
          <p:cNvSpPr txBox="1"/>
          <p:nvPr/>
        </p:nvSpPr>
        <p:spPr>
          <a:xfrm>
            <a:off x="4699000" y="2362200"/>
            <a:ext cx="1812290" cy="31750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dirty="0">
                <a:effectLst/>
                <a:ea typeface="Calibri"/>
                <a:cs typeface="Times New Roman"/>
              </a:rPr>
              <a:t>QCT Eligibility Threshold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4445000" y="2513330"/>
            <a:ext cx="254000" cy="762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160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302752" cy="990600"/>
          </a:xfrm>
        </p:spPr>
        <p:txBody>
          <a:bodyPr>
            <a:normAutofit fontScale="90000"/>
          </a:bodyPr>
          <a:lstStyle/>
          <a:p>
            <a:r>
              <a:rPr lang="en-US" sz="3800" dirty="0" smtClean="0"/>
              <a:t>Developer response to QCT eligibility differs by region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763000" cy="5105400"/>
          </a:xfrm>
        </p:spPr>
        <p:txBody>
          <a:bodyPr>
            <a:normAutofit/>
          </a:bodyPr>
          <a:lstStyle/>
          <a:p>
            <a:pPr>
              <a:buSzPct val="80000"/>
            </a:pPr>
            <a:r>
              <a:rPr lang="en-US" sz="2500" dirty="0" smtClean="0"/>
              <a:t>Within New England:</a:t>
            </a:r>
          </a:p>
          <a:p>
            <a:pPr lvl="1">
              <a:buSzPct val="80000"/>
            </a:pPr>
            <a:r>
              <a:rPr lang="en-US" sz="2200" dirty="0" smtClean="0"/>
              <a:t>More LIHTC projects: 0.25 more projects (157% increase in average tract), mostly through rehabilitation (81%).</a:t>
            </a:r>
          </a:p>
          <a:p>
            <a:pPr marL="0" indent="0">
              <a:buSzPct val="80000"/>
              <a:buNone/>
            </a:pPr>
            <a:r>
              <a:rPr lang="en-US" sz="2500" dirty="0" smtClean="0"/>
              <a:t> </a:t>
            </a:r>
          </a:p>
          <a:p>
            <a:pPr>
              <a:buSzPct val="80000"/>
            </a:pPr>
            <a:r>
              <a:rPr lang="en-US" sz="2500" dirty="0" smtClean="0"/>
              <a:t>Outside of New England:</a:t>
            </a:r>
          </a:p>
          <a:p>
            <a:pPr lvl="1">
              <a:buSzPct val="80000"/>
            </a:pPr>
            <a:r>
              <a:rPr lang="en-US" sz="2200" dirty="0" smtClean="0"/>
              <a:t>Larger LIHTC projects: 6.2 more units (68% increase in average tract), mostly through new construction (65%).</a:t>
            </a:r>
          </a:p>
          <a:p>
            <a:pPr marL="0" indent="0">
              <a:buSzPct val="80000"/>
              <a:buNone/>
            </a:pPr>
            <a:endParaRPr lang="en-US" sz="2500" dirty="0"/>
          </a:p>
          <a:p>
            <a:pPr>
              <a:buSzPct val="80000"/>
            </a:pPr>
            <a:r>
              <a:rPr lang="en-US" sz="2500" dirty="0" smtClean="0"/>
              <a:t>Use quasi-random local housing development to estimate impact on neighborhood homelessness.</a:t>
            </a:r>
            <a:endParaRPr lang="en-US" sz="2500" dirty="0"/>
          </a:p>
          <a:p>
            <a:pPr lvl="1">
              <a:buSzPct val="80000"/>
            </a:pPr>
            <a:r>
              <a:rPr lang="en-US" sz="2200" dirty="0" smtClean="0"/>
              <a:t>Projects </a:t>
            </a:r>
            <a:r>
              <a:rPr lang="en-US" sz="2200" dirty="0"/>
              <a:t>(</a:t>
            </a:r>
            <a:r>
              <a:rPr lang="en-US" sz="2200" dirty="0" smtClean="0"/>
              <a:t>NE) and units (non-NE).</a:t>
            </a:r>
          </a:p>
          <a:p>
            <a:pPr lvl="1">
              <a:buSzPct val="80000"/>
            </a:pPr>
            <a:r>
              <a:rPr lang="en-US" sz="2200" dirty="0" smtClean="0"/>
              <a:t>Link via unit-project ratio in average tract (57 units per project).</a:t>
            </a:r>
            <a:endParaRPr lang="en-US" sz="2200" dirty="0"/>
          </a:p>
          <a:p>
            <a:pPr lvl="1">
              <a:buSzPct val="80000"/>
            </a:pPr>
            <a:endParaRPr lang="en-US" sz="22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1186C49-FF87-46ED-852E-383F03EDBBA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30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 fontScale="90000"/>
          </a:bodyPr>
          <a:lstStyle/>
          <a:p>
            <a:r>
              <a:rPr lang="en-US" sz="3800" dirty="0" smtClean="0"/>
              <a:t>Accounting for mobility, subsidized housing likely reduces local homelessness</a:t>
            </a:r>
            <a:endParaRPr lang="en-US" sz="3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1186C49-FF87-46ED-852E-383F03EDBBAA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391592" y="6337756"/>
            <a:ext cx="63808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Source: U.S. Department of Housing and Urban Development LIHTC data and QCT eligibility data, U.S. Census data, and authors’ calculations.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1521023"/>
            <a:ext cx="74540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Impact of LIHTC on Neighborhood Homelessness Estimated under Various Scenarios</a:t>
            </a:r>
            <a:endParaRPr lang="en-US" sz="1400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593" y="1828799"/>
            <a:ext cx="6076008" cy="4395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183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302752" cy="990600"/>
          </a:xfrm>
        </p:spPr>
        <p:txBody>
          <a:bodyPr>
            <a:normAutofit/>
          </a:bodyPr>
          <a:lstStyle/>
          <a:p>
            <a:r>
              <a:rPr lang="en-US" sz="3800" dirty="0" smtClean="0"/>
              <a:t>Overview of findings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839200" cy="5105400"/>
          </a:xfrm>
        </p:spPr>
        <p:txBody>
          <a:bodyPr>
            <a:normAutofit/>
          </a:bodyPr>
          <a:lstStyle/>
          <a:p>
            <a:pPr>
              <a:buSzPct val="80000"/>
            </a:pPr>
            <a:r>
              <a:rPr lang="en-US" sz="2800" dirty="0" smtClean="0"/>
              <a:t>The number </a:t>
            </a:r>
            <a:r>
              <a:rPr lang="en-US" sz="2800" dirty="0"/>
              <a:t>of sheltered homeless families in Massachusetts and Vermont is on the rise, driving an increase in measured homelessness in </a:t>
            </a:r>
            <a:r>
              <a:rPr lang="en-US" sz="2800"/>
              <a:t>New </a:t>
            </a:r>
            <a:r>
              <a:rPr lang="en-US" sz="2800" smtClean="0"/>
              <a:t>England.</a:t>
            </a:r>
            <a:endParaRPr lang="en-US" sz="2800" dirty="0" smtClean="0"/>
          </a:p>
          <a:p>
            <a:pPr>
              <a:buSzPct val="80000"/>
            </a:pPr>
            <a:endParaRPr lang="en-US" sz="2400" dirty="0" smtClean="0"/>
          </a:p>
          <a:p>
            <a:pPr>
              <a:buSzPct val="80000"/>
            </a:pPr>
            <a:r>
              <a:rPr lang="en-US" sz="2800" dirty="0" smtClean="0"/>
              <a:t>LIHTC developer incentives lead to more projects in New England and larger projects outside the region.</a:t>
            </a:r>
          </a:p>
          <a:p>
            <a:pPr>
              <a:buSzPct val="80000"/>
            </a:pPr>
            <a:endParaRPr lang="en-US" sz="1800" dirty="0" smtClean="0"/>
          </a:p>
          <a:p>
            <a:pPr>
              <a:buSzPct val="80000"/>
            </a:pPr>
            <a:r>
              <a:rPr lang="en-US" sz="2800" dirty="0"/>
              <a:t>T</a:t>
            </a:r>
            <a:r>
              <a:rPr lang="en-US" sz="2800" dirty="0" smtClean="0"/>
              <a:t>he majority of evidence </a:t>
            </a:r>
            <a:r>
              <a:rPr lang="en-US" sz="2800" dirty="0"/>
              <a:t>suggests </a:t>
            </a:r>
            <a:r>
              <a:rPr lang="en-US" sz="2800" dirty="0" smtClean="0"/>
              <a:t>increases </a:t>
            </a:r>
            <a:r>
              <a:rPr lang="en-US" sz="2800" dirty="0"/>
              <a:t>in subsidized housing are likely to reduce </a:t>
            </a:r>
            <a:r>
              <a:rPr lang="en-US" sz="2800" dirty="0" smtClean="0"/>
              <a:t>local homelessness</a:t>
            </a:r>
            <a:r>
              <a:rPr lang="en-US" sz="2800" dirty="0"/>
              <a:t>, particularly in New England.</a:t>
            </a:r>
            <a:endParaRPr lang="en-US" sz="25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1186C49-FF87-46ED-852E-383F03EDBBA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90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302752" cy="990600"/>
          </a:xfrm>
        </p:spPr>
        <p:txBody>
          <a:bodyPr>
            <a:normAutofit/>
          </a:bodyPr>
          <a:lstStyle/>
          <a:p>
            <a:r>
              <a:rPr lang="en-US" sz="3800" dirty="0" smtClean="0"/>
              <a:t>Conclusions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458200" cy="5105400"/>
          </a:xfrm>
        </p:spPr>
        <p:txBody>
          <a:bodyPr>
            <a:normAutofit lnSpcReduction="10000"/>
          </a:bodyPr>
          <a:lstStyle/>
          <a:p>
            <a:pPr>
              <a:buSzPct val="80000"/>
            </a:pPr>
            <a:r>
              <a:rPr lang="en-US" sz="2800" dirty="0" smtClean="0"/>
              <a:t>Large increases in the number of sheltered </a:t>
            </a:r>
            <a:r>
              <a:rPr lang="en-US" sz="2800" dirty="0"/>
              <a:t>homeless families in Massachusetts and Vermont </a:t>
            </a:r>
            <a:r>
              <a:rPr lang="en-US" sz="2800" dirty="0" smtClean="0"/>
              <a:t>are driving up measured </a:t>
            </a:r>
            <a:r>
              <a:rPr lang="en-US" sz="2800" dirty="0"/>
              <a:t>homelessness in New </a:t>
            </a:r>
            <a:r>
              <a:rPr lang="en-US" sz="2800" dirty="0" smtClean="0"/>
              <a:t>England.</a:t>
            </a:r>
            <a:endParaRPr lang="en-US" sz="2800" dirty="0"/>
          </a:p>
          <a:p>
            <a:pPr marL="365760" lvl="1" indent="0">
              <a:buSzPct val="80000"/>
              <a:buNone/>
            </a:pPr>
            <a:endParaRPr lang="en-US" sz="2400" dirty="0" smtClean="0"/>
          </a:p>
          <a:p>
            <a:pPr>
              <a:buSzPct val="80000"/>
            </a:pPr>
            <a:r>
              <a:rPr lang="en-US" sz="2800" dirty="0" smtClean="0"/>
              <a:t>LIHTC developer incentives lead to more rehabilitation projects in New England and larger new construction projects outside the region.</a:t>
            </a:r>
          </a:p>
          <a:p>
            <a:pPr>
              <a:buSzPct val="80000"/>
            </a:pPr>
            <a:endParaRPr lang="en-US" sz="1800" dirty="0" smtClean="0"/>
          </a:p>
          <a:p>
            <a:pPr>
              <a:buSzPct val="80000"/>
            </a:pPr>
            <a:r>
              <a:rPr lang="en-US" sz="2800" dirty="0" smtClean="0"/>
              <a:t>Bulk </a:t>
            </a:r>
            <a:r>
              <a:rPr lang="en-US" sz="2800" dirty="0"/>
              <a:t>of </a:t>
            </a:r>
            <a:r>
              <a:rPr lang="en-US" sz="2800" dirty="0" smtClean="0"/>
              <a:t>evidence </a:t>
            </a:r>
            <a:r>
              <a:rPr lang="en-US" sz="2800" dirty="0"/>
              <a:t>suggests </a:t>
            </a:r>
            <a:r>
              <a:rPr lang="en-US" sz="2800" dirty="0" smtClean="0"/>
              <a:t>subsidized </a:t>
            </a:r>
            <a:r>
              <a:rPr lang="en-US" sz="2800" dirty="0"/>
              <a:t>housing </a:t>
            </a:r>
            <a:r>
              <a:rPr lang="en-US" sz="2800" dirty="0" smtClean="0"/>
              <a:t>is likely effective at reducing </a:t>
            </a:r>
            <a:r>
              <a:rPr lang="en-US" sz="2800" dirty="0"/>
              <a:t>neighborhood homelessness, particularly in New England</a:t>
            </a:r>
            <a:r>
              <a:rPr lang="en-US" sz="2800" dirty="0" smtClean="0"/>
              <a:t>.</a:t>
            </a:r>
            <a:endParaRPr lang="en-US" sz="25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1186C49-FF87-46ED-852E-383F03EDBBA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32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302752" cy="990600"/>
          </a:xfrm>
        </p:spPr>
        <p:txBody>
          <a:bodyPr>
            <a:normAutofit/>
          </a:bodyPr>
          <a:lstStyle/>
          <a:p>
            <a:r>
              <a:rPr lang="en-US" sz="3800" dirty="0" smtClean="0"/>
              <a:t>Caveats </a:t>
            </a:r>
            <a:r>
              <a:rPr lang="en-US" sz="3800" smtClean="0"/>
              <a:t>and discussion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839200" cy="5105400"/>
          </a:xfrm>
        </p:spPr>
        <p:txBody>
          <a:bodyPr>
            <a:normAutofit/>
          </a:bodyPr>
          <a:lstStyle/>
          <a:p>
            <a:pPr>
              <a:buSzPct val="80000"/>
            </a:pPr>
            <a:r>
              <a:rPr lang="en-US" sz="2500" dirty="0" smtClean="0"/>
              <a:t>Impact of subsidized housing in moderately-poor tracts.</a:t>
            </a:r>
          </a:p>
          <a:p>
            <a:pPr lvl="2">
              <a:buSzPct val="80000"/>
            </a:pPr>
            <a:r>
              <a:rPr lang="en-US" sz="2000" dirty="0" smtClean="0"/>
              <a:t>Outcomes may differ in very rich or very poor neighborhoods.</a:t>
            </a:r>
          </a:p>
          <a:p>
            <a:pPr>
              <a:buSzPct val="80000"/>
            </a:pPr>
            <a:r>
              <a:rPr lang="en-US" sz="2500" dirty="0" smtClean="0"/>
              <a:t>LIHTC-specific program features may play a role.</a:t>
            </a:r>
          </a:p>
          <a:p>
            <a:pPr lvl="2">
              <a:buSzPct val="80000"/>
            </a:pPr>
            <a:r>
              <a:rPr lang="en-US" sz="2000" dirty="0" smtClean="0"/>
              <a:t>Share of projects targeted to the homeless.</a:t>
            </a:r>
            <a:endParaRPr lang="en-US" sz="2000" dirty="0"/>
          </a:p>
          <a:p>
            <a:pPr>
              <a:buSzPct val="80000"/>
            </a:pPr>
            <a:r>
              <a:rPr lang="en-US" sz="2500" dirty="0" smtClean="0"/>
              <a:t>Results for a supply-side housing program may differ from a demand-side program.</a:t>
            </a:r>
          </a:p>
          <a:p>
            <a:pPr lvl="2">
              <a:buSzPct val="80000"/>
            </a:pPr>
            <a:r>
              <a:rPr lang="en-US" sz="2000" dirty="0" smtClean="0"/>
              <a:t>Rent and income limits tied to area (supply) vs. person (demand).</a:t>
            </a:r>
            <a:endParaRPr lang="en-US" sz="2000" dirty="0"/>
          </a:p>
          <a:p>
            <a:pPr>
              <a:buSzPct val="80000"/>
            </a:pPr>
            <a:r>
              <a:rPr lang="en-US" sz="2500" dirty="0" smtClean="0"/>
              <a:t>Further work also needed on alternative hypotheses (e.g., area-specific shelter policies) to understand relative importance of local housing market forces.</a:t>
            </a:r>
            <a:endParaRPr lang="en-US" sz="2500" dirty="0"/>
          </a:p>
          <a:p>
            <a:pPr lvl="2">
              <a:buSzPct val="80000"/>
            </a:pP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1186C49-FF87-46ED-852E-383F03EDBBAA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88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302752" cy="990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Definition and Measurement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686800" cy="5105400"/>
          </a:xfrm>
        </p:spPr>
        <p:txBody>
          <a:bodyPr>
            <a:normAutofit lnSpcReduction="10000"/>
          </a:bodyPr>
          <a:lstStyle/>
          <a:p>
            <a:pPr>
              <a:buSzPct val="80000"/>
            </a:pPr>
            <a:r>
              <a:rPr lang="en-US" sz="2600" dirty="0" smtClean="0"/>
              <a:t>Current federal definition, updated in 2009:</a:t>
            </a:r>
          </a:p>
          <a:p>
            <a:pPr lvl="1">
              <a:buSzPct val="80000"/>
            </a:pPr>
            <a:r>
              <a:rPr lang="en-US" sz="2200" b="1" dirty="0"/>
              <a:t>Literal homeless</a:t>
            </a:r>
            <a:r>
              <a:rPr lang="en-US" sz="2200" dirty="0"/>
              <a:t>: Unsheltered and sheltered  (e.g., emergency shelter and transitional housing)</a:t>
            </a:r>
          </a:p>
          <a:p>
            <a:pPr lvl="1">
              <a:buSzPct val="80000"/>
            </a:pPr>
            <a:r>
              <a:rPr lang="en-US" sz="2200" b="1" dirty="0"/>
              <a:t>Vulnerable or at-risk populations</a:t>
            </a:r>
            <a:r>
              <a:rPr lang="en-US" sz="2200" dirty="0"/>
              <a:t>: Losing their primary nighttime residence, including those living in a motel/hotel or “doubled-up” situations.</a:t>
            </a:r>
          </a:p>
          <a:p>
            <a:pPr lvl="1">
              <a:buSzPct val="80000"/>
            </a:pPr>
            <a:r>
              <a:rPr lang="en-US" sz="2200" b="1" dirty="0"/>
              <a:t>Defined under other federal statutes</a:t>
            </a:r>
            <a:r>
              <a:rPr lang="en-US" sz="2200" dirty="0"/>
              <a:t>: Includes unaccompanied youth or families with children and youth. </a:t>
            </a:r>
          </a:p>
          <a:p>
            <a:pPr lvl="1">
              <a:buSzPct val="80000"/>
            </a:pPr>
            <a:r>
              <a:rPr lang="en-US" sz="2200" b="1" dirty="0"/>
              <a:t>Domestic violence</a:t>
            </a:r>
            <a:r>
              <a:rPr lang="en-US" sz="2200" dirty="0"/>
              <a:t>: People who are fleeing or attempting to flee domestic violence</a:t>
            </a:r>
            <a:r>
              <a:rPr lang="en-US" sz="2200" dirty="0" smtClean="0"/>
              <a:t>.</a:t>
            </a:r>
          </a:p>
          <a:p>
            <a:pPr lvl="1">
              <a:buSzPct val="80000"/>
            </a:pPr>
            <a:endParaRPr lang="en-US" sz="1200" dirty="0" smtClean="0"/>
          </a:p>
          <a:p>
            <a:pPr>
              <a:buSzPct val="80000"/>
            </a:pPr>
            <a:r>
              <a:rPr lang="en-US" sz="2600" dirty="0" smtClean="0"/>
              <a:t>Measurement: HUD </a:t>
            </a:r>
            <a:r>
              <a:rPr lang="en-US" sz="2600" dirty="0"/>
              <a:t>Point-in-Time Estimates (PIT</a:t>
            </a:r>
            <a:r>
              <a:rPr lang="en-US" sz="2600" dirty="0" smtClean="0"/>
              <a:t>)</a:t>
            </a:r>
          </a:p>
          <a:p>
            <a:pPr lvl="1">
              <a:buSzPct val="80000"/>
            </a:pPr>
            <a:r>
              <a:rPr lang="en-US" sz="2200" dirty="0"/>
              <a:t>A</a:t>
            </a:r>
            <a:r>
              <a:rPr lang="en-US" sz="2200" dirty="0" smtClean="0"/>
              <a:t> one night snapshot of the literal homeless conducted in January.</a:t>
            </a:r>
          </a:p>
          <a:p>
            <a:pPr lvl="1">
              <a:buSzPct val="80000"/>
            </a:pPr>
            <a:endParaRPr lang="en-US" sz="2300" dirty="0" smtClean="0"/>
          </a:p>
          <a:p>
            <a:pPr lvl="1">
              <a:buSzPct val="80000"/>
            </a:pPr>
            <a:endParaRPr lang="en-US" sz="2300" dirty="0"/>
          </a:p>
          <a:p>
            <a:pPr marL="0" indent="0">
              <a:buSzPct val="80000"/>
              <a:buNone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1186C49-FF87-46ED-852E-383F03EDBBA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77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378952" cy="990600"/>
          </a:xfrm>
        </p:spPr>
        <p:txBody>
          <a:bodyPr>
            <a:normAutofit fontScale="90000"/>
          </a:bodyPr>
          <a:lstStyle/>
          <a:p>
            <a:r>
              <a:rPr lang="en-US" sz="3800" dirty="0" smtClean="0"/>
              <a:t>Rising homelessness in New England is driven by higher rates of sheltered families</a:t>
            </a:r>
            <a:endParaRPr lang="en-US" sz="3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1186C49-FF87-46ED-852E-383F03EDBBAA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811626133"/>
              </p:ext>
            </p:extLst>
          </p:nvPr>
        </p:nvGraphicFramePr>
        <p:xfrm>
          <a:off x="381000" y="1752600"/>
          <a:ext cx="85344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3710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302752" cy="990600"/>
          </a:xfrm>
        </p:spPr>
        <p:txBody>
          <a:bodyPr>
            <a:normAutofit fontScale="90000"/>
          </a:bodyPr>
          <a:lstStyle/>
          <a:p>
            <a:r>
              <a:rPr lang="en-US" sz="3800" dirty="0" smtClean="0"/>
              <a:t>Why is family homelessness on the rise in New England?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686800" cy="5105400"/>
          </a:xfrm>
        </p:spPr>
        <p:txBody>
          <a:bodyPr>
            <a:noAutofit/>
          </a:bodyPr>
          <a:lstStyle/>
          <a:p>
            <a:pPr>
              <a:buSzPct val="80000"/>
            </a:pPr>
            <a:r>
              <a:rPr lang="en-US" sz="2800" dirty="0" smtClean="0"/>
              <a:t>Three potential hypotheses:</a:t>
            </a:r>
          </a:p>
          <a:p>
            <a:pPr marL="822960" lvl="1" indent="-457200">
              <a:buSzPct val="80000"/>
              <a:buFont typeface="+mj-lt"/>
              <a:buAutoNum type="arabicPeriod"/>
            </a:pPr>
            <a:r>
              <a:rPr lang="en-US" sz="2800" dirty="0" smtClean="0"/>
              <a:t>National market forces interacting with area-specific shelter policies.</a:t>
            </a:r>
          </a:p>
          <a:p>
            <a:pPr marL="822960" lvl="1" indent="-457200">
              <a:buSzPct val="80000"/>
              <a:buFont typeface="+mj-lt"/>
              <a:buAutoNum type="arabicPeriod"/>
            </a:pPr>
            <a:endParaRPr lang="en-US" sz="2800" dirty="0" smtClean="0"/>
          </a:p>
          <a:p>
            <a:pPr marL="822960" lvl="1" indent="-457200">
              <a:buSzPct val="80000"/>
              <a:buFont typeface="+mj-lt"/>
              <a:buAutoNum type="arabicPeriod"/>
            </a:pPr>
            <a:r>
              <a:rPr lang="en-US" sz="2800" dirty="0" smtClean="0"/>
              <a:t>Area-specific market forces.</a:t>
            </a:r>
          </a:p>
          <a:p>
            <a:pPr marL="822960" lvl="1" indent="-457200">
              <a:buSzPct val="80000"/>
              <a:buFont typeface="+mj-lt"/>
              <a:buAutoNum type="arabicPeriod"/>
            </a:pPr>
            <a:endParaRPr lang="en-US" sz="2800" dirty="0" smtClean="0"/>
          </a:p>
          <a:p>
            <a:pPr marL="822960" lvl="1" indent="-457200">
              <a:buSzPct val="80000"/>
              <a:buFont typeface="+mj-lt"/>
              <a:buAutoNum type="arabicPeriod"/>
            </a:pPr>
            <a:r>
              <a:rPr lang="en-US" sz="2800" dirty="0" smtClean="0"/>
              <a:t>Measurement differences among homeless subpopulations.</a:t>
            </a:r>
          </a:p>
          <a:p>
            <a:pPr>
              <a:buSzPct val="80000"/>
            </a:pPr>
            <a:endParaRPr lang="en-US" sz="24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1186C49-FF87-46ED-852E-383F03EDBBAA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35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302752" cy="990600"/>
          </a:xfrm>
        </p:spPr>
        <p:txBody>
          <a:bodyPr>
            <a:normAutofit/>
          </a:bodyPr>
          <a:lstStyle/>
          <a:p>
            <a:r>
              <a:rPr lang="en-US" sz="3800" dirty="0" smtClean="0"/>
              <a:t>Area-Specific Shelter Policies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686800" cy="5105400"/>
          </a:xfrm>
        </p:spPr>
        <p:txBody>
          <a:bodyPr>
            <a:noAutofit/>
          </a:bodyPr>
          <a:lstStyle/>
          <a:p>
            <a:pPr>
              <a:buSzPct val="80000"/>
            </a:pPr>
            <a:r>
              <a:rPr lang="en-US" sz="2400" dirty="0" smtClean="0"/>
              <a:t>Massachusetts is the only state with a “right </a:t>
            </a:r>
            <a:r>
              <a:rPr lang="en-US" sz="2400" dirty="0"/>
              <a:t>to </a:t>
            </a:r>
            <a:r>
              <a:rPr lang="en-US" sz="2400" dirty="0" smtClean="0"/>
              <a:t>shelter.”</a:t>
            </a:r>
            <a:endParaRPr lang="en-US" sz="2400" dirty="0"/>
          </a:p>
          <a:p>
            <a:pPr lvl="1">
              <a:buSzPct val="80000"/>
            </a:pPr>
            <a:r>
              <a:rPr lang="en-US" sz="1800" dirty="0"/>
              <a:t>S</a:t>
            </a:r>
            <a:r>
              <a:rPr lang="en-US" sz="1800" dirty="0" smtClean="0"/>
              <a:t>tems </a:t>
            </a:r>
            <a:r>
              <a:rPr lang="en-US" sz="1800" dirty="0"/>
              <a:t>from a law passed in 1983 that has been revised multiple times in the past 30 </a:t>
            </a:r>
            <a:r>
              <a:rPr lang="en-US" sz="1800" dirty="0" smtClean="0"/>
              <a:t>years.</a:t>
            </a:r>
            <a:endParaRPr lang="en-US" sz="1700" dirty="0"/>
          </a:p>
          <a:p>
            <a:pPr lvl="1">
              <a:buSzPct val="80000"/>
            </a:pPr>
            <a:r>
              <a:rPr lang="en-US" sz="1800" dirty="0"/>
              <a:t>Currently, the state provides targeted emergency shelter assistance, subject to appropriations, for needy families with children and pregnant </a:t>
            </a:r>
            <a:r>
              <a:rPr lang="en-US" sz="1800" dirty="0" smtClean="0"/>
              <a:t>women</a:t>
            </a:r>
            <a:r>
              <a:rPr lang="en-US" sz="1800" dirty="0"/>
              <a:t>.</a:t>
            </a:r>
            <a:endParaRPr lang="en-US" sz="1700" dirty="0"/>
          </a:p>
          <a:p>
            <a:pPr marL="0" indent="0">
              <a:buSzPct val="80000"/>
              <a:buNone/>
            </a:pPr>
            <a:endParaRPr lang="en-US" sz="1000" dirty="0"/>
          </a:p>
          <a:p>
            <a:pPr>
              <a:buSzPct val="80000"/>
            </a:pPr>
            <a:r>
              <a:rPr lang="en-US" sz="2400" dirty="0"/>
              <a:t>Vermont General </a:t>
            </a:r>
            <a:r>
              <a:rPr lang="en-US" sz="2400" dirty="0" smtClean="0"/>
              <a:t>Assistance </a:t>
            </a:r>
            <a:r>
              <a:rPr lang="en-US" sz="2400" dirty="0"/>
              <a:t>and Cold Weather </a:t>
            </a:r>
            <a:r>
              <a:rPr lang="en-US" sz="2400" dirty="0" smtClean="0"/>
              <a:t>Exemption</a:t>
            </a:r>
            <a:endParaRPr lang="en-US" sz="2400" dirty="0"/>
          </a:p>
          <a:p>
            <a:pPr lvl="1">
              <a:buSzPct val="80000"/>
            </a:pPr>
            <a:r>
              <a:rPr lang="en-US" sz="1800" dirty="0" smtClean="0"/>
              <a:t>General Assistance: Provides </a:t>
            </a:r>
            <a:r>
              <a:rPr lang="en-US" sz="1800" dirty="0"/>
              <a:t>emergency housing for up to 28 days for vulnerable populations such as the elderly, disabled, and families with children or pregnant </a:t>
            </a:r>
            <a:r>
              <a:rPr lang="en-US" sz="1800" dirty="0" smtClean="0"/>
              <a:t>women.</a:t>
            </a:r>
            <a:endParaRPr lang="en-US" sz="1800" dirty="0"/>
          </a:p>
          <a:p>
            <a:pPr lvl="1">
              <a:buSzPct val="80000"/>
            </a:pPr>
            <a:r>
              <a:rPr lang="en-US" sz="1800" dirty="0" smtClean="0"/>
              <a:t>Cold Weather Exemption: Allows </a:t>
            </a:r>
            <a:r>
              <a:rPr lang="en-US" sz="1800" dirty="0"/>
              <a:t>homeless families and individuals access to shelter on severe winter weather </a:t>
            </a:r>
            <a:r>
              <a:rPr lang="en-US" sz="1800" dirty="0" smtClean="0"/>
              <a:t>days.</a:t>
            </a:r>
          </a:p>
          <a:p>
            <a:pPr lvl="1">
              <a:buSzPct val="80000"/>
            </a:pPr>
            <a:endParaRPr lang="en-US" sz="1000" dirty="0"/>
          </a:p>
          <a:p>
            <a:pPr>
              <a:buSzPct val="80000"/>
            </a:pPr>
            <a:r>
              <a:rPr lang="en-US" sz="2400" dirty="0" smtClean="0"/>
              <a:t>Policies </a:t>
            </a:r>
            <a:r>
              <a:rPr lang="en-US" sz="2400" dirty="0"/>
              <a:t>are not </a:t>
            </a:r>
            <a:r>
              <a:rPr lang="en-US" sz="2400" dirty="0" smtClean="0"/>
              <a:t>new or unique, as </a:t>
            </a:r>
            <a:r>
              <a:rPr lang="en-US" sz="2400" dirty="0"/>
              <a:t>New York City and Washington, DC have </a:t>
            </a:r>
            <a:r>
              <a:rPr lang="en-US" sz="2400" dirty="0" smtClean="0"/>
              <a:t>similar </a:t>
            </a:r>
            <a:r>
              <a:rPr lang="en-US" sz="2400" dirty="0"/>
              <a:t>policies </a:t>
            </a:r>
            <a:r>
              <a:rPr lang="en-US" sz="2400" dirty="0" smtClean="0"/>
              <a:t>in place.</a:t>
            </a:r>
            <a:endParaRPr lang="en-US" sz="2400" dirty="0"/>
          </a:p>
          <a:p>
            <a:pPr>
              <a:buSzPct val="80000"/>
            </a:pPr>
            <a:endParaRPr lang="en-US" sz="24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1186C49-FF87-46ED-852E-383F03EDBB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4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378952" cy="990600"/>
          </a:xfrm>
        </p:spPr>
        <p:txBody>
          <a:bodyPr>
            <a:normAutofit fontScale="90000"/>
          </a:bodyPr>
          <a:lstStyle/>
          <a:p>
            <a:r>
              <a:rPr lang="en-US" sz="3800" dirty="0" smtClean="0"/>
              <a:t>Rates of homeless sheltered families are rising in targeted shelter policy areas</a:t>
            </a:r>
            <a:endParaRPr lang="en-US" sz="3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1186C49-FF87-46ED-852E-383F03EDBBAA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832559386"/>
              </p:ext>
            </p:extLst>
          </p:nvPr>
        </p:nvGraphicFramePr>
        <p:xfrm>
          <a:off x="381000" y="1752600"/>
          <a:ext cx="85344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1"/>
          <p:cNvSpPr txBox="1"/>
          <p:nvPr/>
        </p:nvSpPr>
        <p:spPr>
          <a:xfrm>
            <a:off x="381000" y="2057400"/>
            <a:ext cx="1295400" cy="4572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Homeless per</a:t>
            </a:r>
          </a:p>
          <a:p>
            <a:pPr algn="ctr"/>
            <a:r>
              <a:rPr lang="en-US" dirty="0" smtClean="0"/>
              <a:t>10,000</a:t>
            </a:r>
            <a:r>
              <a:rPr lang="en-US" baseline="0" dirty="0" smtClean="0"/>
              <a:t> Residents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58197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302752" cy="990600"/>
          </a:xfrm>
        </p:spPr>
        <p:txBody>
          <a:bodyPr>
            <a:normAutofit fontScale="90000"/>
          </a:bodyPr>
          <a:lstStyle/>
          <a:p>
            <a:r>
              <a:rPr lang="en-US" sz="3800" dirty="0" smtClean="0"/>
              <a:t>Relationship between homelessness and housing burdens is weak in New England</a:t>
            </a:r>
            <a:endParaRPr lang="en-US" sz="3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1186C49-FF87-46ED-852E-383F03EDBBA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extBox 1"/>
          <p:cNvSpPr txBox="1"/>
          <p:nvPr/>
        </p:nvSpPr>
        <p:spPr>
          <a:xfrm>
            <a:off x="1676400" y="1752599"/>
            <a:ext cx="990600" cy="246888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en-US" sz="14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609725"/>
            <a:ext cx="6858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88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302752" cy="990600"/>
          </a:xfrm>
        </p:spPr>
        <p:txBody>
          <a:bodyPr>
            <a:normAutofit fontScale="90000"/>
          </a:bodyPr>
          <a:lstStyle/>
          <a:p>
            <a:r>
              <a:rPr lang="en-US" sz="3800" dirty="0" smtClean="0"/>
              <a:t>Measurement error: the unsheltered homeless population is difficult to count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686800" cy="5105400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 </a:t>
            </a:r>
            <a:r>
              <a:rPr lang="en-US" sz="2400" dirty="0"/>
              <a:t>PIT count </a:t>
            </a:r>
            <a:r>
              <a:rPr lang="en-US" sz="2400" dirty="0" smtClean="0"/>
              <a:t>is conducted in </a:t>
            </a:r>
            <a:r>
              <a:rPr lang="en-US" sz="2400" dirty="0"/>
              <a:t>January </a:t>
            </a:r>
            <a:r>
              <a:rPr lang="en-US" sz="2400" dirty="0" smtClean="0"/>
              <a:t>“because </a:t>
            </a:r>
            <a:r>
              <a:rPr lang="en-US" sz="2400" dirty="0"/>
              <a:t>it is easier to count people in shelters than on the street or in other places not meant for human </a:t>
            </a:r>
            <a:r>
              <a:rPr lang="en-US" sz="2400" dirty="0" smtClean="0"/>
              <a:t>habitation...” (HUD 2008).</a:t>
            </a:r>
            <a:endParaRPr lang="en-US" sz="2400" dirty="0"/>
          </a:p>
          <a:p>
            <a:pPr marL="0" indent="0">
              <a:buSzPct val="80000"/>
              <a:buNone/>
            </a:pPr>
            <a:endParaRPr lang="en-US" sz="1000" dirty="0" smtClean="0"/>
          </a:p>
          <a:p>
            <a:pPr>
              <a:buSzPct val="80000"/>
            </a:pPr>
            <a:r>
              <a:rPr lang="en-US" sz="2400" dirty="0" smtClean="0"/>
              <a:t>Researchers (e.g., Corinth 2015) have also noted </a:t>
            </a:r>
            <a:r>
              <a:rPr lang="en-US" sz="2400" dirty="0"/>
              <a:t>the difficulty in counting the street population due </a:t>
            </a:r>
            <a:r>
              <a:rPr lang="en-US" sz="2400" dirty="0" smtClean="0"/>
              <a:t>to: 	</a:t>
            </a:r>
          </a:p>
          <a:p>
            <a:pPr lvl="2">
              <a:buSzPct val="80000"/>
            </a:pPr>
            <a:r>
              <a:rPr lang="en-US" sz="1800" dirty="0" smtClean="0"/>
              <a:t>Individuals </a:t>
            </a:r>
            <a:r>
              <a:rPr lang="en-US" sz="1800" dirty="0"/>
              <a:t>avoiding the </a:t>
            </a:r>
            <a:r>
              <a:rPr lang="en-US" sz="1800" dirty="0" smtClean="0"/>
              <a:t>counts</a:t>
            </a:r>
          </a:p>
          <a:p>
            <a:pPr lvl="2">
              <a:buSzPct val="80000"/>
            </a:pPr>
            <a:r>
              <a:rPr lang="en-US" sz="1800" dirty="0"/>
              <a:t>D</a:t>
            </a:r>
            <a:r>
              <a:rPr lang="en-US" sz="1800" dirty="0" smtClean="0"/>
              <a:t>ifficulty </a:t>
            </a:r>
            <a:r>
              <a:rPr lang="en-US" sz="1800" dirty="0"/>
              <a:t>covering large </a:t>
            </a:r>
            <a:r>
              <a:rPr lang="en-US" sz="1800" dirty="0" smtClean="0"/>
              <a:t>areas </a:t>
            </a:r>
          </a:p>
          <a:p>
            <a:pPr lvl="2">
              <a:buSzPct val="80000"/>
            </a:pPr>
            <a:r>
              <a:rPr lang="en-US" sz="1800" dirty="0"/>
              <a:t>D</a:t>
            </a:r>
            <a:r>
              <a:rPr lang="en-US" sz="1800" dirty="0" smtClean="0"/>
              <a:t>iffering </a:t>
            </a:r>
            <a:r>
              <a:rPr lang="en-US" sz="1800" dirty="0"/>
              <a:t>count </a:t>
            </a:r>
            <a:r>
              <a:rPr lang="en-US" sz="1800" dirty="0" smtClean="0"/>
              <a:t>methodologies  </a:t>
            </a:r>
          </a:p>
          <a:p>
            <a:pPr lvl="2">
              <a:buSzPct val="80000"/>
            </a:pPr>
            <a:r>
              <a:rPr lang="en-US" sz="1800" dirty="0"/>
              <a:t>L</a:t>
            </a:r>
            <a:r>
              <a:rPr lang="en-US" sz="1800" dirty="0" smtClean="0"/>
              <a:t>aws </a:t>
            </a:r>
            <a:r>
              <a:rPr lang="en-US" sz="1800" dirty="0"/>
              <a:t>criminalizing </a:t>
            </a:r>
            <a:r>
              <a:rPr lang="en-US" sz="1800" dirty="0" smtClean="0"/>
              <a:t>homelessness</a:t>
            </a:r>
          </a:p>
          <a:p>
            <a:pPr marL="0" indent="0">
              <a:buSzPct val="80000"/>
              <a:buNone/>
            </a:pPr>
            <a:endParaRPr lang="en-US" sz="1000" dirty="0"/>
          </a:p>
          <a:p>
            <a:pPr>
              <a:buSzPct val="80000"/>
            </a:pPr>
            <a:r>
              <a:rPr lang="en-US" sz="2400" dirty="0" smtClean="0"/>
              <a:t>Undercounted or missing unsheltered homeless populations can lead to misinterpretations of rising levels of sheltered homeless (e.g., compositional shifts).</a:t>
            </a:r>
          </a:p>
          <a:p>
            <a:pPr>
              <a:buSzPct val="80000"/>
            </a:pPr>
            <a:endParaRPr lang="en-US" sz="24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1186C49-FF87-46ED-852E-383F03EDBBAA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7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4481</TotalTime>
  <Words>1452</Words>
  <Application>Microsoft Office PowerPoint</Application>
  <PresentationFormat>On-screen Show (4:3)</PresentationFormat>
  <Paragraphs>188</Paragraphs>
  <Slides>21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Calibri</vt:lpstr>
      <vt:lpstr>Helvetica</vt:lpstr>
      <vt:lpstr>Times New Roman</vt:lpstr>
      <vt:lpstr>Wingdings</vt:lpstr>
      <vt:lpstr>Wingdings 2</vt:lpstr>
      <vt:lpstr>Theme1</vt:lpstr>
      <vt:lpstr>Can Subsidized Housing Help Address Homelessness in New England?</vt:lpstr>
      <vt:lpstr>Overview of findings</vt:lpstr>
      <vt:lpstr>Definition and Measurement</vt:lpstr>
      <vt:lpstr>Rising homelessness in New England is driven by higher rates of sheltered families</vt:lpstr>
      <vt:lpstr>Why is family homelessness on the rise in New England?</vt:lpstr>
      <vt:lpstr>Area-Specific Shelter Policies</vt:lpstr>
      <vt:lpstr>Rates of homeless sheltered families are rising in targeted shelter policy areas</vt:lpstr>
      <vt:lpstr>Relationship between homelessness and housing burdens is weak in New England</vt:lpstr>
      <vt:lpstr>Measurement error: the unsheltered homeless population is difficult to count</vt:lpstr>
      <vt:lpstr>A role for subsidized housing?</vt:lpstr>
      <vt:lpstr>The homeless are composed of many different subpopulations</vt:lpstr>
      <vt:lpstr>LIHTC is the largest and fastest growing project-based subsidized rental program</vt:lpstr>
      <vt:lpstr>The Low-Income Housing Tax Credit</vt:lpstr>
      <vt:lpstr>Importance of a quasi-random experiment</vt:lpstr>
      <vt:lpstr>Example: comparing neighborhoods</vt:lpstr>
      <vt:lpstr>Homelessness rates vary across  areas of New England</vt:lpstr>
      <vt:lpstr>QCT eligibility induces developers to provide more subsidized housing</vt:lpstr>
      <vt:lpstr>Developer response to QCT eligibility differs by region</vt:lpstr>
      <vt:lpstr>Accounting for mobility, subsidized housing likely reduces local homelessness</vt:lpstr>
      <vt:lpstr>Conclusions</vt:lpstr>
      <vt:lpstr>Caveats and discussion</vt:lpstr>
    </vt:vector>
  </TitlesOfParts>
  <Company>Federal Reserve System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Proper Size of State Rainy Day Funds</dc:title>
  <dc:creator>Huang, Jingyi</dc:creator>
  <cp:lastModifiedBy>Saas, Darcy</cp:lastModifiedBy>
  <cp:revision>449</cp:revision>
  <cp:lastPrinted>2015-04-21T23:17:52Z</cp:lastPrinted>
  <dcterms:created xsi:type="dcterms:W3CDTF">2014-09-30T22:25:47Z</dcterms:created>
  <dcterms:modified xsi:type="dcterms:W3CDTF">2015-11-23T13:49:50Z</dcterms:modified>
</cp:coreProperties>
</file>